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50"/>
  </p:notesMasterIdLst>
  <p:handoutMasterIdLst>
    <p:handoutMasterId r:id="rId51"/>
  </p:handoutMasterIdLst>
  <p:sldIdLst>
    <p:sldId id="338" r:id="rId5"/>
    <p:sldId id="693" r:id="rId6"/>
    <p:sldId id="378" r:id="rId7"/>
    <p:sldId id="381" r:id="rId8"/>
    <p:sldId id="379" r:id="rId9"/>
    <p:sldId id="380" r:id="rId10"/>
    <p:sldId id="263" r:id="rId11"/>
    <p:sldId id="697" r:id="rId12"/>
    <p:sldId id="698" r:id="rId13"/>
    <p:sldId id="699" r:id="rId14"/>
    <p:sldId id="700" r:id="rId15"/>
    <p:sldId id="701" r:id="rId16"/>
    <p:sldId id="702" r:id="rId17"/>
    <p:sldId id="703" r:id="rId18"/>
    <p:sldId id="704" r:id="rId19"/>
    <p:sldId id="705" r:id="rId20"/>
    <p:sldId id="711" r:id="rId21"/>
    <p:sldId id="738" r:id="rId22"/>
    <p:sldId id="734" r:id="rId23"/>
    <p:sldId id="735" r:id="rId24"/>
    <p:sldId id="740" r:id="rId25"/>
    <p:sldId id="739" r:id="rId26"/>
    <p:sldId id="728" r:id="rId27"/>
    <p:sldId id="710" r:id="rId28"/>
    <p:sldId id="729" r:id="rId29"/>
    <p:sldId id="736" r:id="rId30"/>
    <p:sldId id="733" r:id="rId31"/>
    <p:sldId id="695" r:id="rId32"/>
    <p:sldId id="732" r:id="rId33"/>
    <p:sldId id="714" r:id="rId34"/>
    <p:sldId id="725" r:id="rId35"/>
    <p:sldId id="719" r:id="rId36"/>
    <p:sldId id="718" r:id="rId37"/>
    <p:sldId id="723" r:id="rId38"/>
    <p:sldId id="724" r:id="rId39"/>
    <p:sldId id="715" r:id="rId40"/>
    <p:sldId id="727" r:id="rId41"/>
    <p:sldId id="731" r:id="rId42"/>
    <p:sldId id="726" r:id="rId43"/>
    <p:sldId id="706" r:id="rId44"/>
    <p:sldId id="707" r:id="rId45"/>
    <p:sldId id="712" r:id="rId46"/>
    <p:sldId id="713" r:id="rId47"/>
    <p:sldId id="737" r:id="rId48"/>
    <p:sldId id="550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hort Instructions" id="{C190168F-3BDF-4726-A55A-CEF7F8936506}">
          <p14:sldIdLst/>
        </p14:section>
        <p14:section name="Untitled Section" id="{F85EBA92-F002-4CFA-9322-1D5B9BFE311E}">
          <p14:sldIdLst>
            <p14:sldId id="338"/>
            <p14:sldId id="693"/>
            <p14:sldId id="378"/>
            <p14:sldId id="381"/>
            <p14:sldId id="379"/>
            <p14:sldId id="380"/>
            <p14:sldId id="263"/>
            <p14:sldId id="697"/>
            <p14:sldId id="698"/>
            <p14:sldId id="699"/>
            <p14:sldId id="700"/>
            <p14:sldId id="701"/>
            <p14:sldId id="702"/>
            <p14:sldId id="703"/>
            <p14:sldId id="704"/>
            <p14:sldId id="705"/>
            <p14:sldId id="711"/>
            <p14:sldId id="738"/>
            <p14:sldId id="734"/>
            <p14:sldId id="735"/>
            <p14:sldId id="740"/>
            <p14:sldId id="739"/>
            <p14:sldId id="728"/>
            <p14:sldId id="710"/>
            <p14:sldId id="729"/>
            <p14:sldId id="736"/>
            <p14:sldId id="733"/>
            <p14:sldId id="695"/>
            <p14:sldId id="732"/>
            <p14:sldId id="714"/>
            <p14:sldId id="725"/>
            <p14:sldId id="719"/>
            <p14:sldId id="718"/>
            <p14:sldId id="723"/>
            <p14:sldId id="724"/>
            <p14:sldId id="715"/>
            <p14:sldId id="727"/>
            <p14:sldId id="731"/>
            <p14:sldId id="726"/>
            <p14:sldId id="706"/>
            <p14:sldId id="707"/>
            <p14:sldId id="712"/>
            <p14:sldId id="713"/>
            <p14:sldId id="737"/>
          </p14:sldIdLst>
        </p14:section>
        <p14:section name="Typical Icertis Slides" id="{F612DDA8-39A9-459A-AAF1-FF6631F30FDB}">
          <p14:sldIdLst>
            <p14:sldId id="55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D618E"/>
    <a:srgbClr val="477CB5"/>
    <a:srgbClr val="6AA285"/>
    <a:srgbClr val="898989"/>
    <a:srgbClr val="0077EB"/>
    <a:srgbClr val="AFAFAF"/>
    <a:srgbClr val="4D4D4D"/>
    <a:srgbClr val="5A5A64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DF4DF4-AC9A-4B11-91A2-BBE2164157AB}" v="6" dt="2019-12-06T14:49:38.3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0" autoAdjust="0"/>
    <p:restoredTop sz="69762" autoAdjust="0"/>
  </p:normalViewPr>
  <p:slideViewPr>
    <p:cSldViewPr snapToGrid="0">
      <p:cViewPr varScale="1">
        <p:scale>
          <a:sx n="60" d="100"/>
          <a:sy n="60" d="100"/>
        </p:scale>
        <p:origin x="1406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62332E-7B71-4927-8F65-2E4EB069C110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7C15BACC-51D3-4684-B96E-71C74BCDEE1E}">
      <dgm:prSet phldrT="[Text]"/>
      <dgm:spPr/>
      <dgm:t>
        <a:bodyPr/>
        <a:lstStyle/>
        <a:p>
          <a:r>
            <a:rPr lang="en-US"/>
            <a:t>Load Doc</a:t>
          </a:r>
        </a:p>
      </dgm:t>
    </dgm:pt>
    <dgm:pt modelId="{7032B81B-2219-462E-A86D-A4BDC4A7D9BE}" type="parTrans" cxnId="{8E79010A-84A3-4A73-80F5-FE9228329FD2}">
      <dgm:prSet/>
      <dgm:spPr/>
      <dgm:t>
        <a:bodyPr/>
        <a:lstStyle/>
        <a:p>
          <a:endParaRPr lang="en-US"/>
        </a:p>
      </dgm:t>
    </dgm:pt>
    <dgm:pt modelId="{A2EC0CB3-A57A-4A25-9065-6C1AC4F868F5}" type="sibTrans" cxnId="{8E79010A-84A3-4A73-80F5-FE9228329FD2}">
      <dgm:prSet/>
      <dgm:spPr/>
      <dgm:t>
        <a:bodyPr/>
        <a:lstStyle/>
        <a:p>
          <a:endParaRPr lang="en-US"/>
        </a:p>
      </dgm:t>
    </dgm:pt>
    <dgm:pt modelId="{4B6DE37D-75D8-4483-8D74-594D5BD3B174}">
      <dgm:prSet phldrT="[Text]"/>
      <dgm:spPr/>
      <dgm:t>
        <a:bodyPr/>
        <a:lstStyle/>
        <a:p>
          <a:r>
            <a:rPr lang="en-US"/>
            <a:t>Clause Split</a:t>
          </a:r>
        </a:p>
      </dgm:t>
    </dgm:pt>
    <dgm:pt modelId="{471F6744-98F7-4B29-BC26-BE37A1CE3F26}" type="parTrans" cxnId="{C969EF83-4A0A-4936-9283-E9C7EB446DE0}">
      <dgm:prSet/>
      <dgm:spPr/>
      <dgm:t>
        <a:bodyPr/>
        <a:lstStyle/>
        <a:p>
          <a:endParaRPr lang="en-US"/>
        </a:p>
      </dgm:t>
    </dgm:pt>
    <dgm:pt modelId="{D3C96ED2-3218-43CE-8EB2-FED3D05A8E47}" type="sibTrans" cxnId="{C969EF83-4A0A-4936-9283-E9C7EB446DE0}">
      <dgm:prSet/>
      <dgm:spPr/>
      <dgm:t>
        <a:bodyPr/>
        <a:lstStyle/>
        <a:p>
          <a:endParaRPr lang="en-US"/>
        </a:p>
      </dgm:t>
    </dgm:pt>
    <dgm:pt modelId="{A2A3B932-5FFA-4807-998F-18724373D18F}">
      <dgm:prSet phldrT="[Text]"/>
      <dgm:spPr/>
      <dgm:t>
        <a:bodyPr/>
        <a:lstStyle/>
        <a:p>
          <a:r>
            <a:rPr lang="en-US"/>
            <a:t>Clause Classification</a:t>
          </a:r>
        </a:p>
      </dgm:t>
    </dgm:pt>
    <dgm:pt modelId="{8584492B-64BC-4D24-8F30-2D3A7D917E3F}" type="parTrans" cxnId="{25061A95-2056-401F-9098-2BAE5A2EDE34}">
      <dgm:prSet/>
      <dgm:spPr/>
      <dgm:t>
        <a:bodyPr/>
        <a:lstStyle/>
        <a:p>
          <a:endParaRPr lang="en-US"/>
        </a:p>
      </dgm:t>
    </dgm:pt>
    <dgm:pt modelId="{F82BD290-A241-4BFB-A81D-FB0DED3BF923}" type="sibTrans" cxnId="{25061A95-2056-401F-9098-2BAE5A2EDE34}">
      <dgm:prSet/>
      <dgm:spPr/>
      <dgm:t>
        <a:bodyPr/>
        <a:lstStyle/>
        <a:p>
          <a:endParaRPr lang="en-US"/>
        </a:p>
      </dgm:t>
    </dgm:pt>
    <dgm:pt modelId="{23E72D16-10CB-464E-AA5F-677B4AD735D3}">
      <dgm:prSet phldrT="[Text]"/>
      <dgm:spPr/>
      <dgm:t>
        <a:bodyPr/>
        <a:lstStyle/>
        <a:p>
          <a:r>
            <a:rPr lang="en-US"/>
            <a:t>Metadata Extraction</a:t>
          </a:r>
        </a:p>
      </dgm:t>
    </dgm:pt>
    <dgm:pt modelId="{A9F9C795-70DD-433A-A1F8-F788DB3CB3BF}" type="parTrans" cxnId="{BAC0BFF9-5D2C-4DF8-B8A0-1F409D21921F}">
      <dgm:prSet/>
      <dgm:spPr/>
      <dgm:t>
        <a:bodyPr/>
        <a:lstStyle/>
        <a:p>
          <a:endParaRPr lang="en-US"/>
        </a:p>
      </dgm:t>
    </dgm:pt>
    <dgm:pt modelId="{B67EC9C0-0100-4281-9BF1-D0925C2BE021}" type="sibTrans" cxnId="{BAC0BFF9-5D2C-4DF8-B8A0-1F409D21921F}">
      <dgm:prSet/>
      <dgm:spPr/>
      <dgm:t>
        <a:bodyPr/>
        <a:lstStyle/>
        <a:p>
          <a:endParaRPr lang="en-US"/>
        </a:p>
      </dgm:t>
    </dgm:pt>
    <dgm:pt modelId="{E3B12645-7C95-4E01-B351-82FAF663B382}">
      <dgm:prSet phldrT="[Text]"/>
      <dgm:spPr/>
      <dgm:t>
        <a:bodyPr/>
        <a:lstStyle/>
        <a:p>
          <a:r>
            <a:rPr lang="en-US"/>
            <a:t>Report Generation</a:t>
          </a:r>
        </a:p>
      </dgm:t>
    </dgm:pt>
    <dgm:pt modelId="{190617B7-A654-4474-8877-4C6100DC2997}" type="parTrans" cxnId="{CADD0268-8D1A-42E7-BF28-2A3E95CC87F4}">
      <dgm:prSet/>
      <dgm:spPr/>
      <dgm:t>
        <a:bodyPr/>
        <a:lstStyle/>
        <a:p>
          <a:endParaRPr lang="en-US"/>
        </a:p>
      </dgm:t>
    </dgm:pt>
    <dgm:pt modelId="{204BC423-4317-4717-9161-A343D61208EE}" type="sibTrans" cxnId="{CADD0268-8D1A-42E7-BF28-2A3E95CC87F4}">
      <dgm:prSet/>
      <dgm:spPr/>
      <dgm:t>
        <a:bodyPr/>
        <a:lstStyle/>
        <a:p>
          <a:endParaRPr lang="en-US"/>
        </a:p>
      </dgm:t>
    </dgm:pt>
    <dgm:pt modelId="{6C2A65F2-7CAC-40A9-8462-E534C580C77B}" type="pres">
      <dgm:prSet presAssocID="{E762332E-7B71-4927-8F65-2E4EB069C110}" presName="Name0" presStyleCnt="0">
        <dgm:presLayoutVars>
          <dgm:dir/>
          <dgm:animLvl val="lvl"/>
          <dgm:resizeHandles val="exact"/>
        </dgm:presLayoutVars>
      </dgm:prSet>
      <dgm:spPr/>
    </dgm:pt>
    <dgm:pt modelId="{476E9B74-9118-4407-B67E-B41670836D0C}" type="pres">
      <dgm:prSet presAssocID="{7C15BACC-51D3-4684-B96E-71C74BCDEE1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CFD75F87-08AD-4BF7-8BAB-E16461011109}" type="pres">
      <dgm:prSet presAssocID="{A2EC0CB3-A57A-4A25-9065-6C1AC4F868F5}" presName="parTxOnlySpace" presStyleCnt="0"/>
      <dgm:spPr/>
    </dgm:pt>
    <dgm:pt modelId="{2064A0F2-69BA-456F-BB7F-C976572F71BD}" type="pres">
      <dgm:prSet presAssocID="{4B6DE37D-75D8-4483-8D74-594D5BD3B174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4679B00F-717A-415D-9F38-DA71F887C420}" type="pres">
      <dgm:prSet presAssocID="{D3C96ED2-3218-43CE-8EB2-FED3D05A8E47}" presName="parTxOnlySpace" presStyleCnt="0"/>
      <dgm:spPr/>
    </dgm:pt>
    <dgm:pt modelId="{6F0E84C6-652F-49EB-9935-DCD7DC8F1745}" type="pres">
      <dgm:prSet presAssocID="{A2A3B932-5FFA-4807-998F-18724373D18F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43C4A03-7381-4D58-846E-3F343BC0AAF5}" type="pres">
      <dgm:prSet presAssocID="{F82BD290-A241-4BFB-A81D-FB0DED3BF923}" presName="parTxOnlySpace" presStyleCnt="0"/>
      <dgm:spPr/>
    </dgm:pt>
    <dgm:pt modelId="{51A5BD36-9640-4414-A32E-A82AD47F17AB}" type="pres">
      <dgm:prSet presAssocID="{23E72D16-10CB-464E-AA5F-677B4AD735D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25A8F72B-5DDC-4611-9711-19D3EC23F809}" type="pres">
      <dgm:prSet presAssocID="{B67EC9C0-0100-4281-9BF1-D0925C2BE021}" presName="parTxOnlySpace" presStyleCnt="0"/>
      <dgm:spPr/>
    </dgm:pt>
    <dgm:pt modelId="{3887CB8E-A53A-446E-949C-318F19942A27}" type="pres">
      <dgm:prSet presAssocID="{E3B12645-7C95-4E01-B351-82FAF663B38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8E79010A-84A3-4A73-80F5-FE9228329FD2}" srcId="{E762332E-7B71-4927-8F65-2E4EB069C110}" destId="{7C15BACC-51D3-4684-B96E-71C74BCDEE1E}" srcOrd="0" destOrd="0" parTransId="{7032B81B-2219-462E-A86D-A4BDC4A7D9BE}" sibTransId="{A2EC0CB3-A57A-4A25-9065-6C1AC4F868F5}"/>
    <dgm:cxn modelId="{08B7D72D-3B79-4355-BD24-850448B0D349}" type="presOf" srcId="{A2A3B932-5FFA-4807-998F-18724373D18F}" destId="{6F0E84C6-652F-49EB-9935-DCD7DC8F1745}" srcOrd="0" destOrd="0" presId="urn:microsoft.com/office/officeart/2005/8/layout/chevron1"/>
    <dgm:cxn modelId="{1F8A8F40-9FD2-40BF-B66B-6810047D08D8}" type="presOf" srcId="{4B6DE37D-75D8-4483-8D74-594D5BD3B174}" destId="{2064A0F2-69BA-456F-BB7F-C976572F71BD}" srcOrd="0" destOrd="0" presId="urn:microsoft.com/office/officeart/2005/8/layout/chevron1"/>
    <dgm:cxn modelId="{C6864D5F-1779-4AD9-BCC0-A311A177BC31}" type="presOf" srcId="{7C15BACC-51D3-4684-B96E-71C74BCDEE1E}" destId="{476E9B74-9118-4407-B67E-B41670836D0C}" srcOrd="0" destOrd="0" presId="urn:microsoft.com/office/officeart/2005/8/layout/chevron1"/>
    <dgm:cxn modelId="{CADD0268-8D1A-42E7-BF28-2A3E95CC87F4}" srcId="{E762332E-7B71-4927-8F65-2E4EB069C110}" destId="{E3B12645-7C95-4E01-B351-82FAF663B382}" srcOrd="4" destOrd="0" parTransId="{190617B7-A654-4474-8877-4C6100DC2997}" sibTransId="{204BC423-4317-4717-9161-A343D61208EE}"/>
    <dgm:cxn modelId="{C969EF83-4A0A-4936-9283-E9C7EB446DE0}" srcId="{E762332E-7B71-4927-8F65-2E4EB069C110}" destId="{4B6DE37D-75D8-4483-8D74-594D5BD3B174}" srcOrd="1" destOrd="0" parTransId="{471F6744-98F7-4B29-BC26-BE37A1CE3F26}" sibTransId="{D3C96ED2-3218-43CE-8EB2-FED3D05A8E47}"/>
    <dgm:cxn modelId="{25061A95-2056-401F-9098-2BAE5A2EDE34}" srcId="{E762332E-7B71-4927-8F65-2E4EB069C110}" destId="{A2A3B932-5FFA-4807-998F-18724373D18F}" srcOrd="2" destOrd="0" parTransId="{8584492B-64BC-4D24-8F30-2D3A7D917E3F}" sibTransId="{F82BD290-A241-4BFB-A81D-FB0DED3BF923}"/>
    <dgm:cxn modelId="{EA35E9A0-2261-4855-A294-E4A29FFD849B}" type="presOf" srcId="{E3B12645-7C95-4E01-B351-82FAF663B382}" destId="{3887CB8E-A53A-446E-949C-318F19942A27}" srcOrd="0" destOrd="0" presId="urn:microsoft.com/office/officeart/2005/8/layout/chevron1"/>
    <dgm:cxn modelId="{652983A6-6525-441E-B042-14C249B5D26C}" type="presOf" srcId="{23E72D16-10CB-464E-AA5F-677B4AD735D3}" destId="{51A5BD36-9640-4414-A32E-A82AD47F17AB}" srcOrd="0" destOrd="0" presId="urn:microsoft.com/office/officeart/2005/8/layout/chevron1"/>
    <dgm:cxn modelId="{41F8ADD7-89DF-4E71-8554-E27CD2DB4B2A}" type="presOf" srcId="{E762332E-7B71-4927-8F65-2E4EB069C110}" destId="{6C2A65F2-7CAC-40A9-8462-E534C580C77B}" srcOrd="0" destOrd="0" presId="urn:microsoft.com/office/officeart/2005/8/layout/chevron1"/>
    <dgm:cxn modelId="{BAC0BFF9-5D2C-4DF8-B8A0-1F409D21921F}" srcId="{E762332E-7B71-4927-8F65-2E4EB069C110}" destId="{23E72D16-10CB-464E-AA5F-677B4AD735D3}" srcOrd="3" destOrd="0" parTransId="{A9F9C795-70DD-433A-A1F8-F788DB3CB3BF}" sibTransId="{B67EC9C0-0100-4281-9BF1-D0925C2BE021}"/>
    <dgm:cxn modelId="{A4D17417-2DC7-4545-819F-82EFCCC69F2E}" type="presParOf" srcId="{6C2A65F2-7CAC-40A9-8462-E534C580C77B}" destId="{476E9B74-9118-4407-B67E-B41670836D0C}" srcOrd="0" destOrd="0" presId="urn:microsoft.com/office/officeart/2005/8/layout/chevron1"/>
    <dgm:cxn modelId="{455D16DF-1050-461C-888B-1F245A75AFD7}" type="presParOf" srcId="{6C2A65F2-7CAC-40A9-8462-E534C580C77B}" destId="{CFD75F87-08AD-4BF7-8BAB-E16461011109}" srcOrd="1" destOrd="0" presId="urn:microsoft.com/office/officeart/2005/8/layout/chevron1"/>
    <dgm:cxn modelId="{3851EDE2-A2EC-4A23-B669-4B6BE96DFA98}" type="presParOf" srcId="{6C2A65F2-7CAC-40A9-8462-E534C580C77B}" destId="{2064A0F2-69BA-456F-BB7F-C976572F71BD}" srcOrd="2" destOrd="0" presId="urn:microsoft.com/office/officeart/2005/8/layout/chevron1"/>
    <dgm:cxn modelId="{2BFCB201-75C2-4225-8544-C0208F86100D}" type="presParOf" srcId="{6C2A65F2-7CAC-40A9-8462-E534C580C77B}" destId="{4679B00F-717A-415D-9F38-DA71F887C420}" srcOrd="3" destOrd="0" presId="urn:microsoft.com/office/officeart/2005/8/layout/chevron1"/>
    <dgm:cxn modelId="{ADC29071-45E9-4DE3-BBDB-32928B57571C}" type="presParOf" srcId="{6C2A65F2-7CAC-40A9-8462-E534C580C77B}" destId="{6F0E84C6-652F-49EB-9935-DCD7DC8F1745}" srcOrd="4" destOrd="0" presId="urn:microsoft.com/office/officeart/2005/8/layout/chevron1"/>
    <dgm:cxn modelId="{490B321A-86E5-47AD-8EC2-4E973A240C6B}" type="presParOf" srcId="{6C2A65F2-7CAC-40A9-8462-E534C580C77B}" destId="{B43C4A03-7381-4D58-846E-3F343BC0AAF5}" srcOrd="5" destOrd="0" presId="urn:microsoft.com/office/officeart/2005/8/layout/chevron1"/>
    <dgm:cxn modelId="{73239B46-15BC-4A88-B073-309E64015A0F}" type="presParOf" srcId="{6C2A65F2-7CAC-40A9-8462-E534C580C77B}" destId="{51A5BD36-9640-4414-A32E-A82AD47F17AB}" srcOrd="6" destOrd="0" presId="urn:microsoft.com/office/officeart/2005/8/layout/chevron1"/>
    <dgm:cxn modelId="{DD39C0D7-39BC-4177-9204-AA8A84524EF3}" type="presParOf" srcId="{6C2A65F2-7CAC-40A9-8462-E534C580C77B}" destId="{25A8F72B-5DDC-4611-9711-19D3EC23F809}" srcOrd="7" destOrd="0" presId="urn:microsoft.com/office/officeart/2005/8/layout/chevron1"/>
    <dgm:cxn modelId="{B41BE6CE-2A54-4886-AEB6-703E650B5B0D}" type="presParOf" srcId="{6C2A65F2-7CAC-40A9-8462-E534C580C77B}" destId="{3887CB8E-A53A-446E-949C-318F19942A2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6E9B74-9118-4407-B67E-B41670836D0C}">
      <dsp:nvSpPr>
        <dsp:cNvPr id="0" name=""/>
        <dsp:cNvSpPr/>
      </dsp:nvSpPr>
      <dsp:spPr>
        <a:xfrm>
          <a:off x="2616" y="1385411"/>
          <a:ext cx="2328548" cy="9314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Load Doc</a:t>
          </a:r>
        </a:p>
      </dsp:txBody>
      <dsp:txXfrm>
        <a:off x="468326" y="1385411"/>
        <a:ext cx="1397129" cy="931419"/>
      </dsp:txXfrm>
    </dsp:sp>
    <dsp:sp modelId="{2064A0F2-69BA-456F-BB7F-C976572F71BD}">
      <dsp:nvSpPr>
        <dsp:cNvPr id="0" name=""/>
        <dsp:cNvSpPr/>
      </dsp:nvSpPr>
      <dsp:spPr>
        <a:xfrm>
          <a:off x="2098310" y="1385411"/>
          <a:ext cx="2328548" cy="9314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Clause Split</a:t>
          </a:r>
        </a:p>
      </dsp:txBody>
      <dsp:txXfrm>
        <a:off x="2564020" y="1385411"/>
        <a:ext cx="1397129" cy="931419"/>
      </dsp:txXfrm>
    </dsp:sp>
    <dsp:sp modelId="{6F0E84C6-652F-49EB-9935-DCD7DC8F1745}">
      <dsp:nvSpPr>
        <dsp:cNvPr id="0" name=""/>
        <dsp:cNvSpPr/>
      </dsp:nvSpPr>
      <dsp:spPr>
        <a:xfrm>
          <a:off x="4194004" y="1385411"/>
          <a:ext cx="2328548" cy="9314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Clause Classification</a:t>
          </a:r>
        </a:p>
      </dsp:txBody>
      <dsp:txXfrm>
        <a:off x="4659714" y="1385411"/>
        <a:ext cx="1397129" cy="931419"/>
      </dsp:txXfrm>
    </dsp:sp>
    <dsp:sp modelId="{51A5BD36-9640-4414-A32E-A82AD47F17AB}">
      <dsp:nvSpPr>
        <dsp:cNvPr id="0" name=""/>
        <dsp:cNvSpPr/>
      </dsp:nvSpPr>
      <dsp:spPr>
        <a:xfrm>
          <a:off x="6289698" y="1385411"/>
          <a:ext cx="2328548" cy="9314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Metadata Extraction</a:t>
          </a:r>
        </a:p>
      </dsp:txBody>
      <dsp:txXfrm>
        <a:off x="6755408" y="1385411"/>
        <a:ext cx="1397129" cy="931419"/>
      </dsp:txXfrm>
    </dsp:sp>
    <dsp:sp modelId="{3887CB8E-A53A-446E-949C-318F19942A27}">
      <dsp:nvSpPr>
        <dsp:cNvPr id="0" name=""/>
        <dsp:cNvSpPr/>
      </dsp:nvSpPr>
      <dsp:spPr>
        <a:xfrm>
          <a:off x="8385392" y="1385411"/>
          <a:ext cx="2328548" cy="9314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Report Generation</a:t>
          </a:r>
        </a:p>
      </dsp:txBody>
      <dsp:txXfrm>
        <a:off x="8851102" y="1385411"/>
        <a:ext cx="1397129" cy="9314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59C530F-4E1C-46AC-A1C2-40B9839AB6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1D18A6-8472-4E6C-9EE2-6312449C5C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4920A4-DA59-452A-A732-F9D2E8B111F7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76DF85-5685-46FE-8CE1-8EA86E20C3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1278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3C6957-C95F-4903-AD0D-C56BFCC53DBF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24984-13B6-4F5F-A503-A0FB0DACB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76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24984-13B6-4F5F-A503-A0FB0DACB85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282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8594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72087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91033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1824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8220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01226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37696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27181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1041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0371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Apps we are building..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24984-13B6-4F5F-A503-A0FB0DACB8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1587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09511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325621-DB09-4280-9A25-6747E046FA4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127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035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1584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7300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2875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4153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0933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9763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3.png"/><Relationship Id="rId4" Type="http://schemas.openxmlformats.org/officeDocument/2006/relationships/image" Target="../media/image27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3.png"/><Relationship Id="rId4" Type="http://schemas.openxmlformats.org/officeDocument/2006/relationships/image" Target="../media/image27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4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4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3.png"/><Relationship Id="rId4" Type="http://schemas.openxmlformats.org/officeDocument/2006/relationships/image" Target="../media/image27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3.png"/><Relationship Id="rId4" Type="http://schemas.openxmlformats.org/officeDocument/2006/relationships/image" Target="../media/image2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.sv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9.sv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6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6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30.svg"/><Relationship Id="rId4" Type="http://schemas.openxmlformats.org/officeDocument/2006/relationships/image" Target="../media/image16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svg"/><Relationship Id="rId4" Type="http://schemas.openxmlformats.org/officeDocument/2006/relationships/image" Target="../media/image16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sv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7.emf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21.svg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3.sv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1.sv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svg"/><Relationship Id="rId4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Slide_Im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bus on a city street&#10;&#10;Description generated with high confidence">
            <a:extLst>
              <a:ext uri="{FF2B5EF4-FFF2-40B4-BE49-F238E27FC236}">
                <a16:creationId xmlns:a16="http://schemas.microsoft.com/office/drawing/2014/main" id="{BE971BC2-EE80-44DF-96EB-F4F0FFC79D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" r="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6DA55E-DEE2-40F2-ACD3-C126406157E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A6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CE51FB-187F-4AFD-AC55-1B5AAF3C5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7567" y="4856164"/>
            <a:ext cx="9680838" cy="116024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90AB400-48C3-416C-8C42-73239E44B8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7825"/>
          <a:stretch>
            <a:fillRect/>
          </a:stretch>
        </p:blipFill>
        <p:spPr>
          <a:xfrm>
            <a:off x="0" y="3955313"/>
            <a:ext cx="1187428" cy="219986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C20971A-272E-4881-8ACC-987B930328B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4629966" flipV="1">
            <a:off x="11068296" y="492841"/>
            <a:ext cx="1154447" cy="17575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2E18F-09FA-4742-96E5-4625CD931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567" y="1976438"/>
            <a:ext cx="9680838" cy="2852737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0566C06-346F-43C0-99E2-A21648CE78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9A5502-B64F-4C9B-AA0D-E4421F330F3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81" y="417385"/>
            <a:ext cx="2305462" cy="125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14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_Im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8">
            <a:extLst>
              <a:ext uri="{FF2B5EF4-FFF2-40B4-BE49-F238E27FC236}">
                <a16:creationId xmlns:a16="http://schemas.microsoft.com/office/drawing/2014/main" id="{E407830C-4A3F-4871-A6DF-3BDB562347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" b="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76124E2-C4FF-4564-96A3-1953B23CD2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A6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72A259-869E-4B14-966C-6A5C7A218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44574B-3E7C-4D1C-9EB4-E6A08D5B9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C3636A-14F0-4068-BC1A-0E290DD957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C5DE9-431E-4A42-BBB7-5D6CC98EC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0B9548-CC3D-4BB4-AFF6-0A019F21B2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390" y="6162283"/>
            <a:ext cx="996696" cy="543774"/>
          </a:xfrm>
          <a:prstGeom prst="rect">
            <a:avLst/>
          </a:prstGeom>
        </p:spPr>
      </p:pic>
      <p:sp>
        <p:nvSpPr>
          <p:cNvPr id="14" name="Parallelogram 13">
            <a:extLst>
              <a:ext uri="{FF2B5EF4-FFF2-40B4-BE49-F238E27FC236}">
                <a16:creationId xmlns:a16="http://schemas.microsoft.com/office/drawing/2014/main" id="{50193B48-B5EC-4682-840C-F7AF57E2662D}"/>
              </a:ext>
            </a:extLst>
          </p:cNvPr>
          <p:cNvSpPr/>
          <p:nvPr userDrawn="1"/>
        </p:nvSpPr>
        <p:spPr>
          <a:xfrm rot="5400000" flipV="1">
            <a:off x="-453147" y="4237353"/>
            <a:ext cx="1967239" cy="1060941"/>
          </a:xfrm>
          <a:prstGeom prst="parallelogram">
            <a:avLst>
              <a:gd name="adj" fmla="val 57061"/>
            </a:avLst>
          </a:prstGeom>
          <a:solidFill>
            <a:schemeClr val="accent3">
              <a:alpha val="20000"/>
            </a:schemeClr>
          </a:solidFill>
          <a:ln w="2146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ok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06314F7-ECFF-472E-BDF8-1C4153E051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4629966" flipV="1">
            <a:off x="11157771" y="791050"/>
            <a:ext cx="1061504" cy="161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91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C3636A-14F0-4068-BC1A-0E290DD957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C5DE9-431E-4A42-BBB7-5D6CC98EC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A6FA2E-D169-48CA-87BD-88F9F93569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9817F65-6DE4-4B42-B70B-89C1E68AB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F469793-70B4-4CCB-98C4-C78465E774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568095" flipV="1">
            <a:off x="-51099" y="4640367"/>
            <a:ext cx="1068300" cy="162636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2388CE5-BCF6-4CE8-941F-5CC2514D87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54381" y="609599"/>
            <a:ext cx="844244" cy="12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754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C3636A-14F0-4068-BC1A-0E290DD957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C5DE9-431E-4A42-BBB7-5D6CC98EC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F469793-70B4-4CCB-98C4-C78465E774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568095" flipV="1">
            <a:off x="-51099" y="4640367"/>
            <a:ext cx="1068300" cy="162636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2388CE5-BCF6-4CE8-941F-5CC2514D87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54381" y="609599"/>
            <a:ext cx="844244" cy="12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39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9DB3C7-8FD6-486B-A137-475900D62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73682" cy="75312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9BFE215-7421-4D4E-8ABD-7E977E868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1211434"/>
            <a:ext cx="11473682" cy="496552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6287F99-DEBF-42AE-8A18-B3552C366E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3767" y="551099"/>
            <a:ext cx="1014858" cy="154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65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9DB3C7-8FD6-486B-A137-475900D62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73682" cy="75312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6287F99-DEBF-42AE-8A18-B3552C366E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3767" y="551099"/>
            <a:ext cx="1014858" cy="154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3390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-column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9DB3C7-8FD6-486B-A137-475900D62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73682" cy="75312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9BFE215-7421-4D4E-8ABD-7E977E868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1211434"/>
            <a:ext cx="5095642" cy="496552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6287F99-DEBF-42AE-8A18-B3552C366E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3767" y="551099"/>
            <a:ext cx="1014858" cy="154500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4924A9C-DE86-4B24-9786-72BBCEF2CD7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5704879" y="1211434"/>
            <a:ext cx="5095642" cy="496552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00454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_Cyan">
    <p:bg>
      <p:bgPr>
        <a:solidFill>
          <a:srgbClr val="3D6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2A259-869E-4B14-966C-6A5C7A218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44574B-3E7C-4D1C-9EB4-E6A08D5B9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C3636A-14F0-4068-BC1A-0E290DD957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C5DE9-431E-4A42-BBB7-5D6CC98EC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586AB7-59C3-4B79-89A7-9048D1A98BC5}"/>
              </a:ext>
            </a:extLst>
          </p:cNvPr>
          <p:cNvSpPr/>
          <p:nvPr userDrawn="1"/>
        </p:nvSpPr>
        <p:spPr>
          <a:xfrm>
            <a:off x="10800522" y="5936974"/>
            <a:ext cx="1232452" cy="784501"/>
          </a:xfrm>
          <a:prstGeom prst="rect">
            <a:avLst/>
          </a:prstGeom>
          <a:solidFill>
            <a:srgbClr val="3D6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11D6D14-EA04-41F9-8B02-5CB30B8AD5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568095" flipV="1">
            <a:off x="-54227" y="4546036"/>
            <a:ext cx="1129009" cy="171879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3798A3D-A5F8-4D2F-8142-6486882F1A2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57721" y="349859"/>
            <a:ext cx="940903" cy="14324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EEA65C-096B-458D-8CB2-A45BEA2EEAE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181" y="6255725"/>
            <a:ext cx="832736" cy="35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355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yan">
    <p:bg>
      <p:bgPr>
        <a:solidFill>
          <a:srgbClr val="3D6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C3636A-14F0-4068-BC1A-0E290DD957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C5DE9-431E-4A42-BBB7-5D6CC98EC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586AB7-59C3-4B79-89A7-9048D1A98BC5}"/>
              </a:ext>
            </a:extLst>
          </p:cNvPr>
          <p:cNvSpPr/>
          <p:nvPr userDrawn="1"/>
        </p:nvSpPr>
        <p:spPr>
          <a:xfrm>
            <a:off x="10800522" y="5936974"/>
            <a:ext cx="1232452" cy="784501"/>
          </a:xfrm>
          <a:prstGeom prst="rect">
            <a:avLst/>
          </a:prstGeom>
          <a:solidFill>
            <a:srgbClr val="3D6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11D6D14-EA04-41F9-8B02-5CB30B8AD5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568095" flipV="1">
            <a:off x="-54227" y="4546036"/>
            <a:ext cx="1129009" cy="171879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3798A3D-A5F8-4D2F-8142-6486882F1A2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57721" y="349859"/>
            <a:ext cx="940903" cy="14324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4CC26B-FAEF-4693-B58A-539607A4BEA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181" y="6255725"/>
            <a:ext cx="832736" cy="35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38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Cyan">
    <p:bg>
      <p:bgPr>
        <a:solidFill>
          <a:srgbClr val="3D6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4D16566-A9F1-4A09-8CDF-AB692F060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73682" cy="7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E2E8E72-84C8-467E-9B11-1CD231B55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1211434"/>
            <a:ext cx="11473682" cy="496552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3983C8-DCF9-498B-8E34-5E9A87D14EAE}"/>
              </a:ext>
            </a:extLst>
          </p:cNvPr>
          <p:cNvSpPr/>
          <p:nvPr userDrawn="1"/>
        </p:nvSpPr>
        <p:spPr>
          <a:xfrm>
            <a:off x="10800522" y="5936974"/>
            <a:ext cx="1232452" cy="784501"/>
          </a:xfrm>
          <a:prstGeom prst="rect">
            <a:avLst/>
          </a:prstGeom>
          <a:solidFill>
            <a:srgbClr val="3D6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2FCB788-F988-46DD-AA0F-D6A1123E7A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3767" y="551099"/>
            <a:ext cx="1014858" cy="15450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D4EBBE-FD52-42DE-9A24-D5A84C94AC0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181" y="6255725"/>
            <a:ext cx="832736" cy="35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061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Cyan">
    <p:bg>
      <p:bgPr>
        <a:solidFill>
          <a:srgbClr val="3D6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4D16566-A9F1-4A09-8CDF-AB692F060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73682" cy="7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3983C8-DCF9-498B-8E34-5E9A87D14EAE}"/>
              </a:ext>
            </a:extLst>
          </p:cNvPr>
          <p:cNvSpPr/>
          <p:nvPr userDrawn="1"/>
        </p:nvSpPr>
        <p:spPr>
          <a:xfrm>
            <a:off x="10800522" y="5936974"/>
            <a:ext cx="1232452" cy="784501"/>
          </a:xfrm>
          <a:prstGeom prst="rect">
            <a:avLst/>
          </a:prstGeom>
          <a:solidFill>
            <a:srgbClr val="3D6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2FCB788-F988-46DD-AA0F-D6A1123E7A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3767" y="551099"/>
            <a:ext cx="1014858" cy="15450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BCDED4-9726-4C79-8BD8-17CAA7C6B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181" y="6255725"/>
            <a:ext cx="832736" cy="35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774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Slide_Im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C47694A-1EF3-4C0E-A6CD-C3B522D66A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0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5EA935-A76D-4024-84AF-5DB6C36506D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A6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ok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CE51FB-187F-4AFD-AC55-1B5AAF3C5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7567" y="4856164"/>
            <a:ext cx="9680838" cy="116024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2E18F-09FA-4742-96E5-4625CD931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567" y="1976438"/>
            <a:ext cx="9680838" cy="2852737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0566C06-346F-43C0-99E2-A21648CE78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744CD30-ADB2-4D28-87D8-FB23B85ED6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57578" y="3868223"/>
            <a:ext cx="1445006" cy="219986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56E2D95F-E92B-43A4-AFC9-58E4C1C1A0D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4629966" flipV="1">
            <a:off x="11068296" y="492841"/>
            <a:ext cx="1154447" cy="17575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6D2A01-A576-4A26-B9E4-513FFD4EFAB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81" y="417385"/>
            <a:ext cx="2305462" cy="125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630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_Gray">
    <p:bg>
      <p:bgPr>
        <a:solidFill>
          <a:srgbClr val="8989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C3636A-14F0-4068-BC1A-0E290DD957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C5DE9-431E-4A42-BBB7-5D6CC98EC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586AB7-59C3-4B79-89A7-9048D1A98BC5}"/>
              </a:ext>
            </a:extLst>
          </p:cNvPr>
          <p:cNvSpPr/>
          <p:nvPr userDrawn="1"/>
        </p:nvSpPr>
        <p:spPr>
          <a:xfrm>
            <a:off x="10800522" y="5936974"/>
            <a:ext cx="1232452" cy="7845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4F42C0-FF5F-44B4-AA8A-45917461AC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173" y="6163801"/>
            <a:ext cx="993913" cy="54225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1DE215F-3150-4684-9B09-C10166464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EB1AAC5-5FCE-4ED4-959D-17FC7B4310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057BC86-94BD-4AAC-BAC5-832FE735909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4568095" flipV="1">
            <a:off x="-54227" y="4546036"/>
            <a:ext cx="1129009" cy="171879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F1C5DD6-B191-49B8-8E47-50F5164CEC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57721" y="349859"/>
            <a:ext cx="940903" cy="143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4621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">
    <p:bg>
      <p:bgPr>
        <a:solidFill>
          <a:srgbClr val="8989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C3636A-14F0-4068-BC1A-0E290DD957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C5DE9-431E-4A42-BBB7-5D6CC98EC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586AB7-59C3-4B79-89A7-9048D1A98BC5}"/>
              </a:ext>
            </a:extLst>
          </p:cNvPr>
          <p:cNvSpPr/>
          <p:nvPr userDrawn="1"/>
        </p:nvSpPr>
        <p:spPr>
          <a:xfrm>
            <a:off x="10800522" y="5936974"/>
            <a:ext cx="1232452" cy="7845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4F42C0-FF5F-44B4-AA8A-45917461AC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173" y="6163801"/>
            <a:ext cx="993913" cy="54225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057BC86-94BD-4AAC-BAC5-832FE735909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4568095" flipV="1">
            <a:off x="-54227" y="4546036"/>
            <a:ext cx="1129009" cy="171879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F1C5DD6-B191-49B8-8E47-50F5164CEC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57721" y="349859"/>
            <a:ext cx="940903" cy="143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481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Gra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3983C8-DCF9-498B-8E34-5E9A87D14EAE}"/>
              </a:ext>
            </a:extLst>
          </p:cNvPr>
          <p:cNvSpPr/>
          <p:nvPr userDrawn="1"/>
        </p:nvSpPr>
        <p:spPr>
          <a:xfrm>
            <a:off x="10800522" y="5936974"/>
            <a:ext cx="1232452" cy="7845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2A8A44-1BC7-4E95-8028-74C165E282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173" y="6163801"/>
            <a:ext cx="993913" cy="54225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25AB3E9-AB88-4CE5-A864-3FEDF13DE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73682" cy="7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DC7F35B-4509-44AB-B247-0EDED8B73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1211434"/>
            <a:ext cx="11473682" cy="496552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CAAAA97-7BEE-4D97-9F39-BF3D5ACCB9A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3767" y="551099"/>
            <a:ext cx="1014858" cy="154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662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Gra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3983C8-DCF9-498B-8E34-5E9A87D14EAE}"/>
              </a:ext>
            </a:extLst>
          </p:cNvPr>
          <p:cNvSpPr/>
          <p:nvPr userDrawn="1"/>
        </p:nvSpPr>
        <p:spPr>
          <a:xfrm>
            <a:off x="10800522" y="5936974"/>
            <a:ext cx="1232452" cy="7845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2A8A44-1BC7-4E95-8028-74C165E282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173" y="6163801"/>
            <a:ext cx="993913" cy="54225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25AB3E9-AB88-4CE5-A864-3FEDF13DE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73682" cy="7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CAAAA97-7BEE-4D97-9F39-BF3D5ACCB9A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3767" y="551099"/>
            <a:ext cx="1014858" cy="154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230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_Blue">
    <p:bg>
      <p:bgPr>
        <a:solidFill>
          <a:srgbClr val="477C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C3636A-14F0-4068-BC1A-0E290DD957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C5DE9-431E-4A42-BBB7-5D6CC98EC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586AB7-59C3-4B79-89A7-9048D1A98BC5}"/>
              </a:ext>
            </a:extLst>
          </p:cNvPr>
          <p:cNvSpPr/>
          <p:nvPr userDrawn="1"/>
        </p:nvSpPr>
        <p:spPr>
          <a:xfrm>
            <a:off x="10800522" y="5936974"/>
            <a:ext cx="1232452" cy="784501"/>
          </a:xfrm>
          <a:prstGeom prst="rect">
            <a:avLst/>
          </a:prstGeom>
          <a:solidFill>
            <a:srgbClr val="477C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326287-B859-4479-8C0D-AE2757782B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0E27253-CD89-4904-BECB-9B274B327F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93A9860-4C3C-46B4-9B13-31959DFC7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568095" flipV="1">
            <a:off x="-54227" y="4546036"/>
            <a:ext cx="1129009" cy="171879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608879C-281D-4466-8933-CEFE7337A45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57721" y="349859"/>
            <a:ext cx="940903" cy="14324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062526-0617-418E-A98E-94E3B0420A8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181" y="6255725"/>
            <a:ext cx="832736" cy="35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09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rgbClr val="477C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C3636A-14F0-4068-BC1A-0E290DD957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C5DE9-431E-4A42-BBB7-5D6CC98EC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586AB7-59C3-4B79-89A7-9048D1A98BC5}"/>
              </a:ext>
            </a:extLst>
          </p:cNvPr>
          <p:cNvSpPr/>
          <p:nvPr userDrawn="1"/>
        </p:nvSpPr>
        <p:spPr>
          <a:xfrm>
            <a:off x="10800522" y="5936974"/>
            <a:ext cx="1232452" cy="784501"/>
          </a:xfrm>
          <a:prstGeom prst="rect">
            <a:avLst/>
          </a:prstGeom>
          <a:solidFill>
            <a:srgbClr val="477C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93A9860-4C3C-46B4-9B13-31959DFC7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568095" flipV="1">
            <a:off x="-54227" y="4546036"/>
            <a:ext cx="1129009" cy="171879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608879C-281D-4466-8933-CEFE7337A45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57721" y="349859"/>
            <a:ext cx="940903" cy="14324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732B20-159A-4315-9526-7B328088A0C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181" y="6255725"/>
            <a:ext cx="832736" cy="35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318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Blue">
    <p:bg>
      <p:bgPr>
        <a:solidFill>
          <a:srgbClr val="477C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3983C8-DCF9-498B-8E34-5E9A87D14EAE}"/>
              </a:ext>
            </a:extLst>
          </p:cNvPr>
          <p:cNvSpPr/>
          <p:nvPr userDrawn="1"/>
        </p:nvSpPr>
        <p:spPr>
          <a:xfrm>
            <a:off x="10800522" y="5936974"/>
            <a:ext cx="1232452" cy="784501"/>
          </a:xfrm>
          <a:prstGeom prst="rect">
            <a:avLst/>
          </a:prstGeom>
          <a:solidFill>
            <a:srgbClr val="477C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AC2368-2D45-4F96-B5CF-13591639C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73682" cy="7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B1702D5-DB25-4A10-91A2-4A8AC0E7C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1211434"/>
            <a:ext cx="11473682" cy="496552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D86420E-8F9F-4A14-9A6C-9445A13B8C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3767" y="551099"/>
            <a:ext cx="1014858" cy="15450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5C4CE4-A001-42C5-AE75-32F53979683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181" y="6255725"/>
            <a:ext cx="832736" cy="35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701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Blue">
    <p:bg>
      <p:bgPr>
        <a:solidFill>
          <a:srgbClr val="477C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3983C8-DCF9-498B-8E34-5E9A87D14EAE}"/>
              </a:ext>
            </a:extLst>
          </p:cNvPr>
          <p:cNvSpPr/>
          <p:nvPr userDrawn="1"/>
        </p:nvSpPr>
        <p:spPr>
          <a:xfrm>
            <a:off x="10800522" y="5936974"/>
            <a:ext cx="1232452" cy="784501"/>
          </a:xfrm>
          <a:prstGeom prst="rect">
            <a:avLst/>
          </a:prstGeom>
          <a:solidFill>
            <a:srgbClr val="477C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AC2368-2D45-4F96-B5CF-13591639C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73682" cy="7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D86420E-8F9F-4A14-9A6C-9445A13B8C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3767" y="551099"/>
            <a:ext cx="1014858" cy="15450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7021EC-4D6D-4DC1-95CA-B2144FAE35C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181" y="6255725"/>
            <a:ext cx="832736" cy="35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1568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_Green">
    <p:bg>
      <p:bgPr>
        <a:solidFill>
          <a:srgbClr val="6AA2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C3636A-14F0-4068-BC1A-0E290DD957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C5DE9-431E-4A42-BBB7-5D6CC98EC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586AB7-59C3-4B79-89A7-9048D1A98BC5}"/>
              </a:ext>
            </a:extLst>
          </p:cNvPr>
          <p:cNvSpPr/>
          <p:nvPr userDrawn="1"/>
        </p:nvSpPr>
        <p:spPr>
          <a:xfrm>
            <a:off x="10800522" y="5936974"/>
            <a:ext cx="1232452" cy="784501"/>
          </a:xfrm>
          <a:prstGeom prst="rect">
            <a:avLst/>
          </a:prstGeom>
          <a:solidFill>
            <a:srgbClr val="6AA2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4F42C0-FF5F-44B4-AA8A-45917461AC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173" y="6163801"/>
            <a:ext cx="993913" cy="54225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8E46A56-46F0-40DB-B6AF-B329FDAC8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721B756-BBC3-4566-A3B1-B8BCD59454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46840F0-5B4E-42D6-A37A-E2ACAF2683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4568095" flipV="1">
            <a:off x="-54227" y="4546036"/>
            <a:ext cx="1129009" cy="171879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11CE915-C6F2-4DBB-819E-449495DB280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57721" y="349859"/>
            <a:ext cx="940903" cy="143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6009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een">
    <p:bg>
      <p:bgPr>
        <a:solidFill>
          <a:srgbClr val="6AA2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C3636A-14F0-4068-BC1A-0E290DD957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C5DE9-431E-4A42-BBB7-5D6CC98EC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586AB7-59C3-4B79-89A7-9048D1A98BC5}"/>
              </a:ext>
            </a:extLst>
          </p:cNvPr>
          <p:cNvSpPr/>
          <p:nvPr userDrawn="1"/>
        </p:nvSpPr>
        <p:spPr>
          <a:xfrm>
            <a:off x="10800522" y="5936974"/>
            <a:ext cx="1232452" cy="784501"/>
          </a:xfrm>
          <a:prstGeom prst="rect">
            <a:avLst/>
          </a:prstGeom>
          <a:solidFill>
            <a:srgbClr val="6AA2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4F42C0-FF5F-44B4-AA8A-45917461AC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173" y="6163801"/>
            <a:ext cx="993913" cy="54225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B46840F0-5B4E-42D6-A37A-E2ACAF2683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4568095" flipV="1">
            <a:off x="-54227" y="4546036"/>
            <a:ext cx="1129009" cy="171879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11CE915-C6F2-4DBB-819E-449495DB280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57721" y="349859"/>
            <a:ext cx="940903" cy="143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295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3">
            <a:extLst>
              <a:ext uri="{FF2B5EF4-FFF2-40B4-BE49-F238E27FC236}">
                <a16:creationId xmlns:a16="http://schemas.microsoft.com/office/drawing/2014/main" id="{C6EB9D30-BDF0-4169-9F2B-CCF141DD41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0686" y="11069"/>
            <a:ext cx="4891313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26CEC5C-8966-459B-A505-21DBB438E5BC}"/>
              </a:ext>
            </a:extLst>
          </p:cNvPr>
          <p:cNvSpPr/>
          <p:nvPr userDrawn="1"/>
        </p:nvSpPr>
        <p:spPr>
          <a:xfrm>
            <a:off x="7300686" y="0"/>
            <a:ext cx="4891313" cy="6858000"/>
          </a:xfrm>
          <a:prstGeom prst="rect">
            <a:avLst/>
          </a:prstGeom>
          <a:solidFill>
            <a:srgbClr val="5A5A6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C80A8E-CA37-42EF-A7C8-243D952A9EDE}"/>
              </a:ext>
            </a:extLst>
          </p:cNvPr>
          <p:cNvSpPr/>
          <p:nvPr userDrawn="1"/>
        </p:nvSpPr>
        <p:spPr>
          <a:xfrm>
            <a:off x="0" y="-11067"/>
            <a:ext cx="7300686" cy="68801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EA23DE-BF93-4754-A075-F4C69D316B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5825303"/>
            <a:ext cx="1464806" cy="79916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72ADA1-3088-48BA-8B78-DF8DF94D1E9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0686" y="4424607"/>
            <a:ext cx="1445006" cy="219986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0F46BDC-C8D6-4ACB-8189-485C3D7432C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4629966" flipV="1">
            <a:off x="11074120" y="492841"/>
            <a:ext cx="1154447" cy="17575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09F726-A1E4-4E21-B9F9-90FF9F03DD7B}"/>
              </a:ext>
            </a:extLst>
          </p:cNvPr>
          <p:cNvSpPr/>
          <p:nvPr userDrawn="1"/>
        </p:nvSpPr>
        <p:spPr>
          <a:xfrm>
            <a:off x="355038" y="310849"/>
            <a:ext cx="19563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Agenda</a:t>
            </a:r>
            <a:endParaRPr lang="en-US" sz="3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0240DA-0B78-47FE-88EB-DE733B1A5D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8850" y="1436688"/>
            <a:ext cx="5641975" cy="4570412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3200" b="0">
                <a:solidFill>
                  <a:schemeClr val="bg1"/>
                </a:solidFill>
              </a:defRPr>
            </a:lvl1pPr>
            <a:lvl2pPr marL="914400" indent="-457200">
              <a:buFont typeface="+mj-lt"/>
              <a:buAutoNum type="arabicPeriod"/>
              <a:defRPr sz="2800" b="1">
                <a:solidFill>
                  <a:schemeClr val="bg1"/>
                </a:solidFill>
              </a:defRPr>
            </a:lvl2pPr>
            <a:lvl3pPr marL="1257300" indent="-342900">
              <a:buFont typeface="+mj-lt"/>
              <a:buAutoNum type="arabicPeriod"/>
              <a:defRPr sz="2400" b="1">
                <a:solidFill>
                  <a:schemeClr val="bg1"/>
                </a:solidFill>
              </a:defRPr>
            </a:lvl3pPr>
            <a:lvl4pPr marL="1714500" indent="-342900">
              <a:buFont typeface="+mj-lt"/>
              <a:buAutoNum type="arabicPeriod"/>
              <a:defRPr sz="2000" b="1">
                <a:solidFill>
                  <a:schemeClr val="bg1"/>
                </a:solidFill>
              </a:defRPr>
            </a:lvl4pPr>
            <a:lvl5pPr marL="2171700" indent="-342900">
              <a:buFont typeface="+mj-lt"/>
              <a:buAutoNum type="arabicPeriod"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Agenda Item</a:t>
            </a:r>
          </a:p>
        </p:txBody>
      </p:sp>
    </p:spTree>
    <p:extLst>
      <p:ext uri="{BB962C8B-B14F-4D97-AF65-F5344CB8AC3E}">
        <p14:creationId xmlns:p14="http://schemas.microsoft.com/office/powerpoint/2010/main" val="25386819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Green">
    <p:bg>
      <p:bgPr>
        <a:solidFill>
          <a:srgbClr val="6AA2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3983C8-DCF9-498B-8E34-5E9A87D14EAE}"/>
              </a:ext>
            </a:extLst>
          </p:cNvPr>
          <p:cNvSpPr/>
          <p:nvPr userDrawn="1"/>
        </p:nvSpPr>
        <p:spPr>
          <a:xfrm>
            <a:off x="10800522" y="5936974"/>
            <a:ext cx="1232452" cy="784501"/>
          </a:xfrm>
          <a:prstGeom prst="rect">
            <a:avLst/>
          </a:prstGeom>
          <a:solidFill>
            <a:srgbClr val="6AA2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2A8A44-1BC7-4E95-8028-74C165E282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173" y="6163801"/>
            <a:ext cx="993913" cy="54225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B1A7893-E924-4D19-9C2F-5252B9765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73682" cy="7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8CB4986-462A-4A87-883B-44EB15D96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1211434"/>
            <a:ext cx="11473682" cy="496552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F78F37E-347E-4C4B-86C8-5ECA7B82BD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3767" y="551099"/>
            <a:ext cx="1014858" cy="154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2699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Green">
    <p:bg>
      <p:bgPr>
        <a:solidFill>
          <a:srgbClr val="6AA2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3983C8-DCF9-498B-8E34-5E9A87D14EAE}"/>
              </a:ext>
            </a:extLst>
          </p:cNvPr>
          <p:cNvSpPr/>
          <p:nvPr userDrawn="1"/>
        </p:nvSpPr>
        <p:spPr>
          <a:xfrm>
            <a:off x="10800522" y="5936974"/>
            <a:ext cx="1232452" cy="784501"/>
          </a:xfrm>
          <a:prstGeom prst="rect">
            <a:avLst/>
          </a:prstGeom>
          <a:solidFill>
            <a:srgbClr val="6AA2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2A8A44-1BC7-4E95-8028-74C165E282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173" y="6163801"/>
            <a:ext cx="993913" cy="54225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B1A7893-E924-4D19-9C2F-5252B9765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73682" cy="7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F78F37E-347E-4C4B-86C8-5ECA7B82BD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3767" y="551099"/>
            <a:ext cx="1014858" cy="154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779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_Light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C3636A-14F0-4068-BC1A-0E290DD957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C5DE9-431E-4A42-BBB7-5D6CC98EC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D539F1-8391-422D-AEB1-EBC6C4B61E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4247847-D8D8-471D-9404-E5F502F405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8EE0CED-28E4-43E2-A5C2-E8F36D2F69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568095" flipV="1">
            <a:off x="-54227" y="4546036"/>
            <a:ext cx="1129009" cy="171879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91EFE9E-B9C7-4293-83CC-C152E93463E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57721" y="349859"/>
            <a:ext cx="940903" cy="143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2068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Light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415C637-9F7D-45D0-9B00-2523DA473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73682" cy="75312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C3C031-2D86-42F4-9069-E7C6294FB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1211434"/>
            <a:ext cx="11473682" cy="496552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3C7EDB0-4F47-4BC6-B6EF-276EC8B20E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3767" y="551099"/>
            <a:ext cx="1014858" cy="154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760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ImageSpli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16">
            <a:extLst>
              <a:ext uri="{FF2B5EF4-FFF2-40B4-BE49-F238E27FC236}">
                <a16:creationId xmlns:a16="http://schemas.microsoft.com/office/drawing/2014/main" id="{C2975983-719D-4B74-A4E9-6571E207A8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16064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05C2C7A-2C10-468C-AAB9-ADD35779AB3B}"/>
              </a:ext>
            </a:extLst>
          </p:cNvPr>
          <p:cNvSpPr/>
          <p:nvPr userDrawn="1"/>
        </p:nvSpPr>
        <p:spPr>
          <a:xfrm>
            <a:off x="0" y="0"/>
            <a:ext cx="12192000" cy="3160643"/>
          </a:xfrm>
          <a:prstGeom prst="rect">
            <a:avLst/>
          </a:prstGeom>
          <a:solidFill>
            <a:srgbClr val="5A5A6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F357FE5-76E3-461A-91C3-7C650BA8B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73682" cy="75312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096824D-9C57-422F-A871-0AAD8DCAA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3482875"/>
            <a:ext cx="11473682" cy="247528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60375" indent="-233363" algn="ctr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87388" indent="-227013" algn="ctr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914400" indent="-227013" algn="ctr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F41560A2-F3DA-46A3-96C6-8C559A6360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4629966" flipV="1">
            <a:off x="11228861" y="789334"/>
            <a:ext cx="987658" cy="15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171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BlueSpli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05C2C7A-2C10-468C-AAB9-ADD35779AB3B}"/>
              </a:ext>
            </a:extLst>
          </p:cNvPr>
          <p:cNvSpPr/>
          <p:nvPr userDrawn="1"/>
        </p:nvSpPr>
        <p:spPr>
          <a:xfrm>
            <a:off x="0" y="0"/>
            <a:ext cx="12192000" cy="31606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F357FE5-76E3-461A-91C3-7C650BA8B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73682" cy="75312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F41560A2-F3DA-46A3-96C6-8C559A6360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629966" flipV="1">
            <a:off x="11228861" y="789334"/>
            <a:ext cx="987658" cy="15036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C68310F-CE61-41B0-A411-27C50426B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3482875"/>
            <a:ext cx="11473682" cy="247528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60375" indent="-233363" algn="ctr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87388" indent="-227013" algn="ctr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914400" indent="-227013" algn="ctr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51029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ImageSpli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7" descr="A large city landscape&#10;&#10;Description generated with very high confidence">
            <a:extLst>
              <a:ext uri="{FF2B5EF4-FFF2-40B4-BE49-F238E27FC236}">
                <a16:creationId xmlns:a16="http://schemas.microsoft.com/office/drawing/2014/main" id="{C4E72744-4FE7-442C-90E1-D52399A21B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56E9468-3C38-43B7-ADD2-13B00BC568B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A6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EDBA13-D051-49FA-93A1-F460A2DDC401}"/>
              </a:ext>
            </a:extLst>
          </p:cNvPr>
          <p:cNvSpPr/>
          <p:nvPr userDrawn="1"/>
        </p:nvSpPr>
        <p:spPr>
          <a:xfrm>
            <a:off x="0" y="0"/>
            <a:ext cx="44299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F357FE5-76E3-461A-91C3-7C650BA8B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3901879" cy="12703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096824D-9C57-422F-A871-0AAD8DCAA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1974573"/>
            <a:ext cx="3901879" cy="420239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29D23C-D5B1-45BF-B673-A97CCC025F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390" y="6162283"/>
            <a:ext cx="996696" cy="543774"/>
          </a:xfrm>
          <a:prstGeom prst="rect">
            <a:avLst/>
          </a:prstGeom>
        </p:spPr>
      </p:pic>
      <p:sp>
        <p:nvSpPr>
          <p:cNvPr id="17" name="Parallelogram 16">
            <a:extLst>
              <a:ext uri="{FF2B5EF4-FFF2-40B4-BE49-F238E27FC236}">
                <a16:creationId xmlns:a16="http://schemas.microsoft.com/office/drawing/2014/main" id="{38784303-D4B5-426A-8BAB-E5FF53D2DB61}"/>
              </a:ext>
            </a:extLst>
          </p:cNvPr>
          <p:cNvSpPr/>
          <p:nvPr userDrawn="1"/>
        </p:nvSpPr>
        <p:spPr>
          <a:xfrm rot="5400000" flipV="1">
            <a:off x="10677910" y="983546"/>
            <a:ext cx="1967239" cy="1060941"/>
          </a:xfrm>
          <a:prstGeom prst="parallelogram">
            <a:avLst>
              <a:gd name="adj" fmla="val 57061"/>
            </a:avLst>
          </a:prstGeom>
          <a:solidFill>
            <a:schemeClr val="accent3">
              <a:alpha val="20000"/>
            </a:schemeClr>
          </a:solidFill>
          <a:ln w="2146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ok"/>
              <a:ea typeface="+mn-ea"/>
              <a:cs typeface="+mn-cs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1533606-ED42-4463-A82E-13F08D3BF180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71802" y="946235"/>
            <a:ext cx="7170236" cy="496552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797302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BlueSpli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56E9468-3C38-43B7-ADD2-13B00BC568B4}"/>
              </a:ext>
            </a:extLst>
          </p:cNvPr>
          <p:cNvSpPr/>
          <p:nvPr userDrawn="1"/>
        </p:nvSpPr>
        <p:spPr>
          <a:xfrm>
            <a:off x="4429950" y="0"/>
            <a:ext cx="776204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F357FE5-76E3-461A-91C3-7C650BA8B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3901879" cy="12703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096824D-9C57-422F-A871-0AAD8DCAA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1974573"/>
            <a:ext cx="3901879" cy="420239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29D23C-D5B1-45BF-B673-A97CCC025F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390" y="6162283"/>
            <a:ext cx="996696" cy="543774"/>
          </a:xfrm>
          <a:prstGeom prst="rect">
            <a:avLst/>
          </a:prstGeom>
        </p:spPr>
      </p:pic>
      <p:sp>
        <p:nvSpPr>
          <p:cNvPr id="17" name="Parallelogram 16">
            <a:extLst>
              <a:ext uri="{FF2B5EF4-FFF2-40B4-BE49-F238E27FC236}">
                <a16:creationId xmlns:a16="http://schemas.microsoft.com/office/drawing/2014/main" id="{38784303-D4B5-426A-8BAB-E5FF53D2DB61}"/>
              </a:ext>
            </a:extLst>
          </p:cNvPr>
          <p:cNvSpPr/>
          <p:nvPr userDrawn="1"/>
        </p:nvSpPr>
        <p:spPr>
          <a:xfrm rot="5400000" flipV="1">
            <a:off x="10677910" y="983546"/>
            <a:ext cx="1967239" cy="1060941"/>
          </a:xfrm>
          <a:prstGeom prst="parallelogram">
            <a:avLst>
              <a:gd name="adj" fmla="val 57061"/>
            </a:avLst>
          </a:prstGeom>
          <a:solidFill>
            <a:schemeClr val="accent4">
              <a:alpha val="20000"/>
            </a:schemeClr>
          </a:solidFill>
          <a:ln w="2146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ok"/>
              <a:ea typeface="+mn-ea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E7DB2A4-2BF3-40C2-8739-45400D9C443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71802" y="946235"/>
            <a:ext cx="7170236" cy="496552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555912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ImageSpli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13">
            <a:extLst>
              <a:ext uri="{FF2B5EF4-FFF2-40B4-BE49-F238E27FC236}">
                <a16:creationId xmlns:a16="http://schemas.microsoft.com/office/drawing/2014/main" id="{2D39A5F3-47F3-4914-A2E2-BD25B0799F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347705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60209F7-F85C-4253-8664-29E1C7B72FA3}"/>
              </a:ext>
            </a:extLst>
          </p:cNvPr>
          <p:cNvSpPr/>
          <p:nvPr userDrawn="1"/>
        </p:nvSpPr>
        <p:spPr>
          <a:xfrm>
            <a:off x="0" y="0"/>
            <a:ext cx="3477050" cy="6858000"/>
          </a:xfrm>
          <a:prstGeom prst="rect">
            <a:avLst/>
          </a:prstGeom>
          <a:solidFill>
            <a:srgbClr val="5A5A6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F357FE5-76E3-461A-91C3-7C650BA8B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4" y="365126"/>
            <a:ext cx="2921218" cy="1270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12611F6-53F8-4FEF-849C-C38246AA2FB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472226"/>
            <a:ext cx="1014858" cy="1545008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F1AAE5A-5405-47F3-9B2C-0E782C4BB863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733314" y="365126"/>
            <a:ext cx="7990808" cy="5811837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118957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BlueSpli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60209F7-F85C-4253-8664-29E1C7B72FA3}"/>
              </a:ext>
            </a:extLst>
          </p:cNvPr>
          <p:cNvSpPr/>
          <p:nvPr userDrawn="1"/>
        </p:nvSpPr>
        <p:spPr>
          <a:xfrm>
            <a:off x="0" y="0"/>
            <a:ext cx="34770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F357FE5-76E3-461A-91C3-7C650BA8B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4" y="365126"/>
            <a:ext cx="2921218" cy="1270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12611F6-53F8-4FEF-849C-C38246AA2F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4591" y="501802"/>
            <a:ext cx="967409" cy="147277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90EB667-4321-4817-85CA-81F70771E8B8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733314" y="365126"/>
            <a:ext cx="7990808" cy="5811837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65916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ive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7" descr="A large city landscape&#10;&#10;Description generated with very high confidence">
            <a:extLst>
              <a:ext uri="{FF2B5EF4-FFF2-40B4-BE49-F238E27FC236}">
                <a16:creationId xmlns:a16="http://schemas.microsoft.com/office/drawing/2014/main" id="{4731C956-D3A7-45D4-91C2-097853016D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76124E2-C4FF-4564-96A3-1953B23CD2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A6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C3636A-14F0-4068-BC1A-0E290DD957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C5DE9-431E-4A42-BBB7-5D6CC98EC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0B9548-CC3D-4BB4-AFF6-0A019F21B2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390" y="6162283"/>
            <a:ext cx="996696" cy="54377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7F6EC07-7B91-4133-8610-4BA1B1A8AD3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4629966" flipV="1">
            <a:off x="11157772" y="406737"/>
            <a:ext cx="1061504" cy="161602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208BC71-C84E-4F50-BAED-81354A287DCA}"/>
              </a:ext>
            </a:extLst>
          </p:cNvPr>
          <p:cNvSpPr/>
          <p:nvPr userDrawn="1"/>
        </p:nvSpPr>
        <p:spPr>
          <a:xfrm>
            <a:off x="355038" y="310849"/>
            <a:ext cx="19563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Agenda</a:t>
            </a:r>
            <a:endParaRPr lang="en-US" sz="3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0D42D6A-A578-42BC-A849-C84F9CC34C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8850" y="1436688"/>
            <a:ext cx="5641975" cy="4570412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3200" b="0">
                <a:solidFill>
                  <a:schemeClr val="bg1"/>
                </a:solidFill>
              </a:defRPr>
            </a:lvl1pPr>
            <a:lvl2pPr marL="914400" indent="-457200">
              <a:buFont typeface="+mj-lt"/>
              <a:buAutoNum type="arabicPeriod"/>
              <a:defRPr sz="2800" b="1">
                <a:solidFill>
                  <a:schemeClr val="bg1"/>
                </a:solidFill>
              </a:defRPr>
            </a:lvl2pPr>
            <a:lvl3pPr marL="1257300" indent="-342900">
              <a:buFont typeface="+mj-lt"/>
              <a:buAutoNum type="arabicPeriod"/>
              <a:defRPr sz="2400" b="1">
                <a:solidFill>
                  <a:schemeClr val="bg1"/>
                </a:solidFill>
              </a:defRPr>
            </a:lvl3pPr>
            <a:lvl4pPr marL="1714500" indent="-342900">
              <a:buFont typeface="+mj-lt"/>
              <a:buAutoNum type="arabicPeriod"/>
              <a:defRPr sz="2000" b="1">
                <a:solidFill>
                  <a:schemeClr val="bg1"/>
                </a:solidFill>
              </a:defRPr>
            </a:lvl4pPr>
            <a:lvl5pPr marL="2171700" indent="-342900">
              <a:buFont typeface="+mj-lt"/>
              <a:buAutoNum type="arabicPeriod"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Agenda Item</a:t>
            </a:r>
          </a:p>
        </p:txBody>
      </p:sp>
    </p:spTree>
    <p:extLst>
      <p:ext uri="{BB962C8B-B14F-4D97-AF65-F5344CB8AC3E}">
        <p14:creationId xmlns:p14="http://schemas.microsoft.com/office/powerpoint/2010/main" val="4345617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ImageSplit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3">
            <a:extLst>
              <a:ext uri="{FF2B5EF4-FFF2-40B4-BE49-F238E27FC236}">
                <a16:creationId xmlns:a16="http://schemas.microsoft.com/office/drawing/2014/main" id="{ADF64E49-A6C6-497F-9319-4CFE858964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7050" y="0"/>
            <a:ext cx="8714950" cy="6858000"/>
          </a:xfrm>
          <a:prstGeom prst="rect">
            <a:avLst/>
          </a:prstGeom>
        </p:spPr>
      </p:pic>
      <p:pic>
        <p:nvPicPr>
          <p:cNvPr id="10" name="Picture Placeholder 13">
            <a:extLst>
              <a:ext uri="{FF2B5EF4-FFF2-40B4-BE49-F238E27FC236}">
                <a16:creationId xmlns:a16="http://schemas.microsoft.com/office/drawing/2014/main" id="{2D39A5F3-47F3-4914-A2E2-BD25B0799F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7050" y="0"/>
            <a:ext cx="347705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60209F7-F85C-4253-8664-29E1C7B72FA3}"/>
              </a:ext>
            </a:extLst>
          </p:cNvPr>
          <p:cNvSpPr/>
          <p:nvPr userDrawn="1"/>
        </p:nvSpPr>
        <p:spPr>
          <a:xfrm>
            <a:off x="3477049" y="0"/>
            <a:ext cx="8714949" cy="6858000"/>
          </a:xfrm>
          <a:prstGeom prst="rect">
            <a:avLst/>
          </a:prstGeom>
          <a:solidFill>
            <a:srgbClr val="5A5A6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F357FE5-76E3-461A-91C3-7C650BA8B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4" y="365126"/>
            <a:ext cx="2921218" cy="12703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12611F6-53F8-4FEF-849C-C38246AA2F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4472226"/>
            <a:ext cx="1014858" cy="1545008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F1AAE5A-5405-47F3-9B2C-0E782C4BB863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733314" y="365126"/>
            <a:ext cx="7990808" cy="581183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4A5B31-C739-4894-AFB8-620CF7EC52E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390" y="6162283"/>
            <a:ext cx="996696" cy="54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595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BlueSplit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60209F7-F85C-4253-8664-29E1C7B72FA3}"/>
              </a:ext>
            </a:extLst>
          </p:cNvPr>
          <p:cNvSpPr/>
          <p:nvPr userDrawn="1"/>
        </p:nvSpPr>
        <p:spPr>
          <a:xfrm flipH="1">
            <a:off x="3477050" y="0"/>
            <a:ext cx="87149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F357FE5-76E3-461A-91C3-7C650BA8B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4" y="365126"/>
            <a:ext cx="2921218" cy="12703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12611F6-53F8-4FEF-849C-C38246AA2F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4591" y="501802"/>
            <a:ext cx="967409" cy="147277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90EB667-4321-4817-85CA-81F70771E8B8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733314" y="365126"/>
            <a:ext cx="7990808" cy="581183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8C847D-A8D5-4163-9CAB-845C1D7E21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390" y="6162283"/>
            <a:ext cx="996696" cy="54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923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ImageSplit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13">
            <a:extLst>
              <a:ext uri="{FF2B5EF4-FFF2-40B4-BE49-F238E27FC236}">
                <a16:creationId xmlns:a16="http://schemas.microsoft.com/office/drawing/2014/main" id="{2D39A5F3-47F3-4914-A2E2-BD25B0799F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60209F7-F85C-4253-8664-29E1C7B72F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A6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93BD3D7-5DAE-44DD-A070-893813AAD1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390" y="6162283"/>
            <a:ext cx="996696" cy="54377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512611F6-53F8-4FEF-849C-C38246AA2F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4472226"/>
            <a:ext cx="1014858" cy="154500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FFAC3DA-5D62-4EDE-86D5-EAC4BB112AFC}"/>
              </a:ext>
            </a:extLst>
          </p:cNvPr>
          <p:cNvSpPr/>
          <p:nvPr userDrawn="1"/>
        </p:nvSpPr>
        <p:spPr>
          <a:xfrm>
            <a:off x="7327900" y="0"/>
            <a:ext cx="48641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ok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AE69794-45EC-4A6A-991F-4A48608CB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056" y="4619074"/>
            <a:ext cx="5705561" cy="753122"/>
          </a:xfrm>
        </p:spPr>
        <p:txBody>
          <a:bodyPr anchor="ctr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9577173-1398-4914-BC08-09DDEEFAC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7238" y="946235"/>
            <a:ext cx="4114800" cy="496552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990719C-1018-4B2C-B116-30F56A9C1B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173" y="6163801"/>
            <a:ext cx="993913" cy="54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054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BlueSplit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93BD3D7-5DAE-44DD-A070-893813AAD1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390" y="6162283"/>
            <a:ext cx="996696" cy="54377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512611F6-53F8-4FEF-849C-C38246AA2FB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472226"/>
            <a:ext cx="1014858" cy="154500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FFAC3DA-5D62-4EDE-86D5-EAC4BB112AFC}"/>
              </a:ext>
            </a:extLst>
          </p:cNvPr>
          <p:cNvSpPr/>
          <p:nvPr userDrawn="1"/>
        </p:nvSpPr>
        <p:spPr>
          <a:xfrm>
            <a:off x="7327900" y="0"/>
            <a:ext cx="48641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ok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AE69794-45EC-4A6A-991F-4A48608CB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056" y="4619074"/>
            <a:ext cx="5705561" cy="753122"/>
          </a:xfrm>
        </p:spPr>
        <p:txBody>
          <a:bodyPr anchor="ctr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9577173-1398-4914-BC08-09DDEEFAC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7238" y="946235"/>
            <a:ext cx="4114800" cy="496552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990719C-1018-4B2C-B116-30F56A9C1B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173" y="6163801"/>
            <a:ext cx="993913" cy="54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59331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ImageAngl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17" descr="A large city landscape&#10;&#10;Description generated with very high confidence">
            <a:extLst>
              <a:ext uri="{FF2B5EF4-FFF2-40B4-BE49-F238E27FC236}">
                <a16:creationId xmlns:a16="http://schemas.microsoft.com/office/drawing/2014/main" id="{007CC076-8374-4543-8800-043E3A6EA3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60209F7-F85C-4253-8664-29E1C7B72F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A6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1882B73-2CDD-41CD-A60C-EDC0DF3348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390" y="6162283"/>
            <a:ext cx="996696" cy="54377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340C576-98F3-4772-8368-C72BB670B1D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5" b="13442"/>
          <a:stretch>
            <a:fillRect/>
          </a:stretch>
        </p:blipFill>
        <p:spPr>
          <a:xfrm rot="16200000" flipH="1">
            <a:off x="4227887" y="-1106111"/>
            <a:ext cx="6858000" cy="9070226"/>
          </a:xfrm>
          <a:custGeom>
            <a:avLst/>
            <a:gdLst>
              <a:gd name="connsiteX0" fmla="*/ 0 w 6849053"/>
              <a:gd name="connsiteY0" fmla="*/ 0 h 9117496"/>
              <a:gd name="connsiteX1" fmla="*/ 0 w 6849053"/>
              <a:gd name="connsiteY1" fmla="*/ 9117496 h 9117496"/>
              <a:gd name="connsiteX2" fmla="*/ 6849053 w 6849053"/>
              <a:gd name="connsiteY2" fmla="*/ 9117496 h 9117496"/>
              <a:gd name="connsiteX3" fmla="*/ 6849053 w 6849053"/>
              <a:gd name="connsiteY3" fmla="*/ 0 h 9117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9053" h="9117496">
                <a:moveTo>
                  <a:pt x="0" y="0"/>
                </a:moveTo>
                <a:lnTo>
                  <a:pt x="0" y="9117496"/>
                </a:lnTo>
                <a:lnTo>
                  <a:pt x="6849053" y="9117496"/>
                </a:lnTo>
                <a:lnTo>
                  <a:pt x="6849053" y="0"/>
                </a:lnTo>
                <a:close/>
              </a:path>
            </a:pathLst>
          </a:cu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F357FE5-76E3-461A-91C3-7C650BA8B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55618" cy="7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096824D-9C57-422F-A871-0AAD8DCAA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1211434"/>
            <a:ext cx="11455618" cy="496552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530994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ImageAngled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9F7862E-0B61-44E2-853D-5EB84C311DDB}"/>
              </a:ext>
            </a:extLst>
          </p:cNvPr>
          <p:cNvSpPr/>
          <p:nvPr userDrawn="1"/>
        </p:nvSpPr>
        <p:spPr>
          <a:xfrm>
            <a:off x="10800522" y="6056243"/>
            <a:ext cx="1325217" cy="7421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view of a city&#10;&#10;Description generated with very high confidence">
            <a:extLst>
              <a:ext uri="{FF2B5EF4-FFF2-40B4-BE49-F238E27FC236}">
                <a16:creationId xmlns:a16="http://schemas.microsoft.com/office/drawing/2014/main" id="{1D3606D1-1166-4A2C-9D43-71690AD4B1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9419" y="0"/>
            <a:ext cx="9042581" cy="6858000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EEB8A8F-93A3-480A-84C9-7A2DCAA86372}"/>
              </a:ext>
            </a:extLst>
          </p:cNvPr>
          <p:cNvSpPr/>
          <p:nvPr userDrawn="1"/>
        </p:nvSpPr>
        <p:spPr>
          <a:xfrm>
            <a:off x="3156264" y="4488"/>
            <a:ext cx="9035737" cy="6853513"/>
          </a:xfrm>
          <a:custGeom>
            <a:avLst/>
            <a:gdLst>
              <a:gd name="connsiteX0" fmla="*/ 3337182 w 9035737"/>
              <a:gd name="connsiteY0" fmla="*/ 0 h 6853513"/>
              <a:gd name="connsiteX1" fmla="*/ 9035737 w 9035737"/>
              <a:gd name="connsiteY1" fmla="*/ 4111 h 6853513"/>
              <a:gd name="connsiteX2" fmla="*/ 9035737 w 9035737"/>
              <a:gd name="connsiteY2" fmla="*/ 2857075 h 6853513"/>
              <a:gd name="connsiteX3" fmla="*/ 7081321 w 9035737"/>
              <a:gd name="connsiteY3" fmla="*/ 6853513 h 6853513"/>
              <a:gd name="connsiteX4" fmla="*/ 0 w 9035737"/>
              <a:gd name="connsiteY4" fmla="*/ 6848398 h 6853513"/>
              <a:gd name="connsiteX5" fmla="*/ 3337182 w 9035737"/>
              <a:gd name="connsiteY5" fmla="*/ 0 h 6853513"/>
              <a:gd name="connsiteX0" fmla="*/ 3337182 w 9035737"/>
              <a:gd name="connsiteY0" fmla="*/ 0 h 6853513"/>
              <a:gd name="connsiteX1" fmla="*/ 9035737 w 9035737"/>
              <a:gd name="connsiteY1" fmla="*/ 4111 h 6853513"/>
              <a:gd name="connsiteX2" fmla="*/ 9035737 w 9035737"/>
              <a:gd name="connsiteY2" fmla="*/ 2857075 h 6853513"/>
              <a:gd name="connsiteX3" fmla="*/ 7081321 w 9035737"/>
              <a:gd name="connsiteY3" fmla="*/ 6853513 h 6853513"/>
              <a:gd name="connsiteX4" fmla="*/ 0 w 9035737"/>
              <a:gd name="connsiteY4" fmla="*/ 6848398 h 6853513"/>
              <a:gd name="connsiteX5" fmla="*/ 3337182 w 9035737"/>
              <a:gd name="connsiteY5" fmla="*/ 0 h 6853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5737" h="6853513">
                <a:moveTo>
                  <a:pt x="3337182" y="0"/>
                </a:moveTo>
                <a:lnTo>
                  <a:pt x="9035737" y="4111"/>
                </a:lnTo>
                <a:lnTo>
                  <a:pt x="9035737" y="2857075"/>
                </a:lnTo>
                <a:lnTo>
                  <a:pt x="7081321" y="6853513"/>
                </a:lnTo>
                <a:lnTo>
                  <a:pt x="0" y="6848398"/>
                </a:lnTo>
                <a:cubicBezTo>
                  <a:pt x="1112394" y="4565598"/>
                  <a:pt x="2165937" y="2282494"/>
                  <a:pt x="3337182" y="0"/>
                </a:cubicBezTo>
                <a:close/>
              </a:path>
            </a:pathLst>
          </a:custGeom>
          <a:solidFill>
            <a:srgbClr val="5A5A64">
              <a:alpha val="50000"/>
            </a:srgbClr>
          </a:solidFill>
          <a:ln w="12700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AF4DA9-C9A7-4AF6-A273-F34CE9FFF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1083486"/>
            <a:ext cx="4551236" cy="1016984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5EF1FAF-7F52-4343-82D4-70226C1B6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2262702"/>
            <a:ext cx="4551236" cy="393268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E92594-8173-4AE0-B32A-A5CCC4CA566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7E9F50F-B19B-4FC9-8B15-5FB58BF9C1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7857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3BB2C0-8C3A-4FFB-B52A-3EEE0E3C03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390" y="6162283"/>
            <a:ext cx="996696" cy="54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3587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BlueAngl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340C576-98F3-4772-8368-C72BB670B1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" b="13442"/>
          <a:stretch>
            <a:fillRect/>
          </a:stretch>
        </p:blipFill>
        <p:spPr>
          <a:xfrm rot="16200000" flipH="1">
            <a:off x="4227886" y="-1106111"/>
            <a:ext cx="6858001" cy="9070226"/>
          </a:xfrm>
          <a:custGeom>
            <a:avLst/>
            <a:gdLst>
              <a:gd name="connsiteX0" fmla="*/ 0 w 6849053"/>
              <a:gd name="connsiteY0" fmla="*/ 0 h 9117496"/>
              <a:gd name="connsiteX1" fmla="*/ 0 w 6849053"/>
              <a:gd name="connsiteY1" fmla="*/ 9117496 h 9117496"/>
              <a:gd name="connsiteX2" fmla="*/ 6849053 w 6849053"/>
              <a:gd name="connsiteY2" fmla="*/ 9117496 h 9117496"/>
              <a:gd name="connsiteX3" fmla="*/ 6849053 w 6849053"/>
              <a:gd name="connsiteY3" fmla="*/ 0 h 9117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9053" h="9117496">
                <a:moveTo>
                  <a:pt x="0" y="0"/>
                </a:moveTo>
                <a:lnTo>
                  <a:pt x="0" y="9117496"/>
                </a:lnTo>
                <a:lnTo>
                  <a:pt x="6849053" y="9117496"/>
                </a:lnTo>
                <a:lnTo>
                  <a:pt x="6849053" y="0"/>
                </a:lnTo>
                <a:close/>
              </a:path>
            </a:pathLst>
          </a:cu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F357FE5-76E3-461A-91C3-7C650BA8B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55618" cy="75312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096824D-9C57-422F-A871-0AAD8DCAA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1211434"/>
            <a:ext cx="11455618" cy="496552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9536450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bus on a city street&#10;&#10;Description generated with high confidence">
            <a:extLst>
              <a:ext uri="{FF2B5EF4-FFF2-40B4-BE49-F238E27FC236}">
                <a16:creationId xmlns:a16="http://schemas.microsoft.com/office/drawing/2014/main" id="{BE971BC2-EE80-44DF-96EB-F4F0FFC79D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" r="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6DA55E-DEE2-40F2-ACD3-C126406157E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A6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0566C06-346F-43C0-99E2-A21648CE78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4788CA-3583-4CDB-BCBF-0B931D3FB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73682" cy="7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F6A6A4C-304C-4650-8983-284E32D6F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1211435"/>
            <a:ext cx="11473682" cy="829446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854D5-414D-4126-8F6B-7540A60CE7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A1D346-0B19-4DB8-9A91-72DA7E30FD14}"/>
              </a:ext>
            </a:extLst>
          </p:cNvPr>
          <p:cNvSpPr/>
          <p:nvPr userDrawn="1"/>
        </p:nvSpPr>
        <p:spPr>
          <a:xfrm>
            <a:off x="1" y="5303520"/>
            <a:ext cx="12191999" cy="1554480"/>
          </a:xfrm>
          <a:prstGeom prst="rect">
            <a:avLst/>
          </a:prstGeom>
          <a:solidFill>
            <a:schemeClr val="tx2"/>
          </a:solidFill>
        </p:spPr>
        <p:txBody>
          <a:bodyPr wrap="square" lIns="457200" tIns="137160" rIns="2286000" bIns="91440" anchor="t">
            <a:noAutofit/>
          </a:bodyPr>
          <a:lstStyle/>
          <a:p>
            <a:pPr defTabSz="914367">
              <a:defRPr/>
            </a:pPr>
            <a:endParaRPr lang="en-US" sz="1176" kern="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0FE211-D408-480D-9628-7A61837F1F9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64983" y="5417293"/>
            <a:ext cx="9242843" cy="1251420"/>
          </a:xfrm>
        </p:spPr>
        <p:txBody>
          <a:bodyPr/>
          <a:lstStyle>
            <a:lvl1pPr marL="0" indent="0" algn="l" defTabSz="914367" rtl="0" eaLnBrk="1" latinLnBrk="0" hangingPunct="1">
              <a:spcBef>
                <a:spcPts val="0"/>
              </a:spcBef>
              <a:buNone/>
              <a:defRPr lang="en-US" sz="1400" i="1" kern="0" dirty="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0" indent="-233363" algn="l" defTabSz="914367" rtl="0" eaLnBrk="1" latinLnBrk="0" hangingPunct="1">
              <a:buFont typeface="Arial" panose="020B0604020202020204" pitchFamily="34" charset="0"/>
              <a:buChar char="•"/>
              <a:defRPr lang="en-US" sz="1400" i="1" kern="0" dirty="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0" indent="-227013" algn="l" defTabSz="914367" rtl="0" eaLnBrk="1" latinLnBrk="0" hangingPunct="1">
              <a:buFont typeface="Arial" panose="020B0604020202020204" pitchFamily="34" charset="0"/>
              <a:buChar char="•"/>
              <a:defRPr lang="en-US" sz="1400" i="1" kern="0" dirty="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0" indent="-227013" algn="l" defTabSz="914367" rtl="0" eaLnBrk="1" latinLnBrk="0" hangingPunct="1">
              <a:buFont typeface="Arial" panose="020B0604020202020204" pitchFamily="34" charset="0"/>
              <a:buChar char="•"/>
              <a:defRPr lang="en-US" sz="1400" i="1" kern="0" dirty="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DAD7F6B6-BE8E-4320-95D1-D44831C946E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95002" y="2185598"/>
            <a:ext cx="3406775" cy="2351088"/>
          </a:xfrm>
          <a:prstGeom prst="homePlate">
            <a:avLst>
              <a:gd name="adj" fmla="val 13542"/>
            </a:avLst>
          </a:prstGeom>
          <a:solidFill>
            <a:srgbClr val="1771C8">
              <a:alpha val="80000"/>
            </a:srgbClr>
          </a:solidFill>
        </p:spPr>
        <p:txBody>
          <a:bodyPr wrap="square" lIns="274320" tIns="182880" rIns="274320" bIns="274320" rtlCol="0">
            <a:noAutofit/>
          </a:bodyPr>
          <a:lstStyle>
            <a:lvl1pPr marL="0" indent="0">
              <a:spcBef>
                <a:spcPts val="1200"/>
              </a:spcBef>
              <a:spcAft>
                <a:spcPts val="1200"/>
              </a:spcAft>
              <a:buNone/>
              <a:defRPr lang="en-US" sz="2400" b="1" i="0" kern="0" dirty="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>
              <a:buNone/>
              <a:defRPr lang="en-US" dirty="0" smtClean="0"/>
            </a:lvl3pPr>
            <a:lvl4pPr marL="1143000" indent="0">
              <a:buNone/>
              <a:defRPr lang="en-US" sz="1800" dirty="0" smtClean="0"/>
            </a:lvl4pPr>
            <a:lvl5pPr marL="1600200" indent="0">
              <a:buNone/>
              <a:defRPr lang="en-US" sz="1800" dirty="0"/>
            </a:lvl5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Challenge</a:t>
            </a:r>
          </a:p>
          <a:p>
            <a:pPr marL="0" marR="0" lvl="1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/>
              <a:t>Second level</a:t>
            </a:r>
          </a:p>
        </p:txBody>
      </p:sp>
      <p:sp>
        <p:nvSpPr>
          <p:cNvPr id="25" name="Content Placeholder 8">
            <a:extLst>
              <a:ext uri="{FF2B5EF4-FFF2-40B4-BE49-F238E27FC236}">
                <a16:creationId xmlns:a16="http://schemas.microsoft.com/office/drawing/2014/main" id="{54361A70-8874-4F10-8E9A-3F175C6D8C1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71637" y="2185598"/>
            <a:ext cx="3615443" cy="2351088"/>
          </a:xfrm>
          <a:prstGeom prst="chevron">
            <a:avLst>
              <a:gd name="adj" fmla="val 13362"/>
            </a:avLst>
          </a:prstGeom>
          <a:solidFill>
            <a:schemeClr val="accent4">
              <a:alpha val="80000"/>
            </a:schemeClr>
          </a:solidFill>
        </p:spPr>
        <p:txBody>
          <a:bodyPr wrap="square" lIns="274320" tIns="182880" rIns="274320" bIns="274320" rtlCol="0">
            <a:noAutofit/>
          </a:bodyPr>
          <a:lstStyle>
            <a:lvl1pPr marL="0" indent="0">
              <a:spcBef>
                <a:spcPts val="1200"/>
              </a:spcBef>
              <a:spcAft>
                <a:spcPts val="1200"/>
              </a:spcAft>
              <a:buNone/>
              <a:defRPr lang="en-US" sz="2400" b="1" i="0" kern="0" dirty="0" smtClean="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0" indent="0">
              <a:spcBef>
                <a:spcPts val="0"/>
              </a:spcBef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>
              <a:buNone/>
              <a:defRPr lang="en-US" dirty="0" smtClean="0"/>
            </a:lvl3pPr>
            <a:lvl4pPr marL="1143000" indent="0">
              <a:buNone/>
              <a:defRPr lang="en-US" sz="1800" dirty="0" smtClean="0"/>
            </a:lvl4pPr>
            <a:lvl5pPr marL="1600200" indent="0">
              <a:buNone/>
              <a:defRPr lang="en-US" sz="1800" dirty="0"/>
            </a:lvl5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Solution</a:t>
            </a:r>
          </a:p>
          <a:p>
            <a:pPr marL="0" marR="0" lvl="1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/>
              <a:t>Second level</a:t>
            </a: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D4A975A7-F45B-4333-A2E7-BECAE4637F5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256939" y="2185872"/>
            <a:ext cx="4595336" cy="2363787"/>
          </a:xfrm>
          <a:custGeom>
            <a:avLst/>
            <a:gdLst>
              <a:gd name="connsiteX0" fmla="*/ 2469674 w 4595336"/>
              <a:gd name="connsiteY0" fmla="*/ 0 h 2363787"/>
              <a:gd name="connsiteX1" fmla="*/ 4595336 w 4595336"/>
              <a:gd name="connsiteY1" fmla="*/ 0 h 2363787"/>
              <a:gd name="connsiteX2" fmla="*/ 4595336 w 4595336"/>
              <a:gd name="connsiteY2" fmla="*/ 2363787 h 2363787"/>
              <a:gd name="connsiteX3" fmla="*/ 2469674 w 4595336"/>
              <a:gd name="connsiteY3" fmla="*/ 2363787 h 2363787"/>
              <a:gd name="connsiteX4" fmla="*/ 2469674 w 4595336"/>
              <a:gd name="connsiteY4" fmla="*/ 2357185 h 2363787"/>
              <a:gd name="connsiteX5" fmla="*/ 0 w 4595336"/>
              <a:gd name="connsiteY5" fmla="*/ 2357185 h 2363787"/>
              <a:gd name="connsiteX6" fmla="*/ 314152 w 4595336"/>
              <a:gd name="connsiteY6" fmla="*/ 1181641 h 2363787"/>
              <a:gd name="connsiteX7" fmla="*/ 0 w 4595336"/>
              <a:gd name="connsiteY7" fmla="*/ 6097 h 2363787"/>
              <a:gd name="connsiteX8" fmla="*/ 2469674 w 4595336"/>
              <a:gd name="connsiteY8" fmla="*/ 6097 h 2363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95336" h="2363787">
                <a:moveTo>
                  <a:pt x="2469674" y="0"/>
                </a:moveTo>
                <a:lnTo>
                  <a:pt x="4595336" y="0"/>
                </a:lnTo>
                <a:lnTo>
                  <a:pt x="4595336" y="2363787"/>
                </a:lnTo>
                <a:lnTo>
                  <a:pt x="2469674" y="2363787"/>
                </a:lnTo>
                <a:lnTo>
                  <a:pt x="2469674" y="2357185"/>
                </a:lnTo>
                <a:lnTo>
                  <a:pt x="0" y="2357185"/>
                </a:lnTo>
                <a:lnTo>
                  <a:pt x="314152" y="1181641"/>
                </a:lnTo>
                <a:lnTo>
                  <a:pt x="0" y="6097"/>
                </a:lnTo>
                <a:lnTo>
                  <a:pt x="2469674" y="6097"/>
                </a:lnTo>
                <a:close/>
              </a:path>
            </a:pathLst>
          </a:custGeom>
          <a:solidFill>
            <a:schemeClr val="accent5">
              <a:alpha val="70000"/>
            </a:schemeClr>
          </a:solidFill>
        </p:spPr>
        <p:txBody>
          <a:bodyPr wrap="square" lIns="365760" tIns="182880" rIns="91440" bIns="274320" rtlCol="0">
            <a:noAutofit/>
          </a:bodyPr>
          <a:lstStyle>
            <a:lvl1pPr marL="0" indent="0">
              <a:spcAft>
                <a:spcPts val="1200"/>
              </a:spcAft>
              <a:buNone/>
              <a:defRPr kumimoji="0" lang="en-US" b="1" i="0" u="none" strike="noStrike" kern="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Segoe UI" pitchFamily="34" charset="0"/>
              </a:defRPr>
            </a:lvl1pPr>
            <a:lvl2pPr marL="284163" indent="-171450">
              <a:spcBef>
                <a:spcPts val="0"/>
              </a:spcBef>
              <a:spcAft>
                <a:spcPts val="500"/>
              </a:spcAft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sz="1800" dirty="0" smtClean="0">
                <a:solidFill>
                  <a:schemeClr val="bg1"/>
                </a:solidFill>
              </a:defRPr>
            </a:lvl4pPr>
            <a:lvl5pPr>
              <a:defRPr lang="en-US" sz="1800" dirty="0">
                <a:solidFill>
                  <a:schemeClr val="bg1"/>
                </a:solidFill>
              </a:defRPr>
            </a:lvl5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Benefits</a:t>
            </a:r>
          </a:p>
          <a:p>
            <a:pPr marL="457200"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46074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168" y="2641288"/>
            <a:ext cx="3697665" cy="157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1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Slide_phot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2BDE9D-ADBE-4A32-8503-E784B745D6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CE51FB-187F-4AFD-AC55-1B5AAF3C5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7567" y="4856164"/>
            <a:ext cx="9680838" cy="116024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2E18F-09FA-4742-96E5-4625CD931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567" y="1976438"/>
            <a:ext cx="9680838" cy="2852737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0566C06-346F-43C0-99E2-A21648CE78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3244584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Im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6">
            <a:extLst>
              <a:ext uri="{FF2B5EF4-FFF2-40B4-BE49-F238E27FC236}">
                <a16:creationId xmlns:a16="http://schemas.microsoft.com/office/drawing/2014/main" id="{AE1595BE-89E2-4519-955B-6358800BC4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" r="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26CEC5C-8966-459B-A505-21DBB438E5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A6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C80A8E-CA37-42EF-A7C8-243D952A9EDE}"/>
              </a:ext>
            </a:extLst>
          </p:cNvPr>
          <p:cNvSpPr/>
          <p:nvPr userDrawn="1"/>
        </p:nvSpPr>
        <p:spPr>
          <a:xfrm>
            <a:off x="0" y="5594573"/>
            <a:ext cx="12192000" cy="12744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EA23DE-BF93-4754-A075-F4C69D316B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5825303"/>
            <a:ext cx="1464806" cy="79916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72ADA1-3088-48BA-8B78-DF8DF94D1E9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57578" y="2215785"/>
            <a:ext cx="1445006" cy="219986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0F46BDC-C8D6-4ACB-8189-485C3D7432C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4629966" flipV="1">
            <a:off x="11074120" y="492841"/>
            <a:ext cx="1154447" cy="17575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2E18F-09FA-4742-96E5-4625CD931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563" y="5594573"/>
            <a:ext cx="9657541" cy="95765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570849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_phot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EA753961-6CCA-4BF9-97D6-D40D620051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72A259-869E-4B14-966C-6A5C7A218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44574B-3E7C-4D1C-9EB4-E6A08D5B9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C3636A-14F0-4068-BC1A-0E290DD957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C5DE9-431E-4A42-BBB7-5D6CC98EC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82840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phot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AB02F798-9B62-434E-B03C-7F377220079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F357FE5-76E3-461A-91C3-7C650BA8B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73682" cy="7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096824D-9C57-422F-A871-0AAD8DCAA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1211434"/>
            <a:ext cx="11473682" cy="496552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1842069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 10"/>
          <p:cNvSpPr/>
          <p:nvPr userDrawn="1"/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5478308 h 6858000"/>
              <a:gd name="connsiteX3" fmla="*/ 3174469 w 6096000"/>
              <a:gd name="connsiteY3" fmla="*/ 6858000 h 6858000"/>
              <a:gd name="connsiteX4" fmla="*/ 0 w 6096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5478308"/>
                </a:lnTo>
                <a:lnTo>
                  <a:pt x="317446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3009418" cy="1423686"/>
          </a:xfrm>
          <a:prstGeom prst="rect">
            <a:avLst/>
          </a:prstGeom>
        </p:spPr>
      </p:pic>
      <p:sp>
        <p:nvSpPr>
          <p:cNvPr id="13" name="Freeform 12"/>
          <p:cNvSpPr/>
          <p:nvPr userDrawn="1"/>
        </p:nvSpPr>
        <p:spPr>
          <a:xfrm>
            <a:off x="10164400" y="4911455"/>
            <a:ext cx="2027600" cy="1946545"/>
          </a:xfrm>
          <a:custGeom>
            <a:avLst/>
            <a:gdLst>
              <a:gd name="connsiteX0" fmla="*/ 2027600 w 2027600"/>
              <a:gd name="connsiteY0" fmla="*/ 0 h 1946545"/>
              <a:gd name="connsiteX1" fmla="*/ 2027600 w 2027600"/>
              <a:gd name="connsiteY1" fmla="*/ 1946545 h 1946545"/>
              <a:gd name="connsiteX2" fmla="*/ 0 w 2027600"/>
              <a:gd name="connsiteY2" fmla="*/ 1946545 h 1946545"/>
              <a:gd name="connsiteX3" fmla="*/ 0 w 2027600"/>
              <a:gd name="connsiteY3" fmla="*/ 957534 h 1946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7600" h="1946545">
                <a:moveTo>
                  <a:pt x="2027600" y="0"/>
                </a:moveTo>
                <a:lnTo>
                  <a:pt x="2027600" y="1946545"/>
                </a:lnTo>
                <a:lnTo>
                  <a:pt x="0" y="1946545"/>
                </a:lnTo>
                <a:lnTo>
                  <a:pt x="0" y="95753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pic>
        <p:nvPicPr>
          <p:cNvPr id="14" name="Icertis Logo Positive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434" y="5961191"/>
            <a:ext cx="1571064" cy="670322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07359" y="1423686"/>
            <a:ext cx="4927167" cy="1310805"/>
          </a:xfrm>
        </p:spPr>
        <p:txBody>
          <a:bodyPr anchor="b">
            <a:norm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this sub-section divider heading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359" y="3318640"/>
            <a:ext cx="4927167" cy="1287161"/>
          </a:xfrm>
        </p:spPr>
        <p:txBody>
          <a:bodyPr/>
          <a:lstStyle>
            <a:lvl1pPr marL="0" indent="0" algn="l">
              <a:buNone/>
              <a:defRPr sz="2400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on the sub-section divider</a:t>
            </a:r>
          </a:p>
        </p:txBody>
      </p:sp>
    </p:spTree>
    <p:extLst>
      <p:ext uri="{BB962C8B-B14F-4D97-AF65-F5344CB8AC3E}">
        <p14:creationId xmlns:p14="http://schemas.microsoft.com/office/powerpoint/2010/main" val="421863441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 userDrawn="1"/>
        </p:nvSpPr>
        <p:spPr>
          <a:xfrm>
            <a:off x="11070194" y="5781040"/>
            <a:ext cx="1121805" cy="1076960"/>
          </a:xfrm>
          <a:custGeom>
            <a:avLst/>
            <a:gdLst>
              <a:gd name="connsiteX0" fmla="*/ 2027600 w 2027600"/>
              <a:gd name="connsiteY0" fmla="*/ 0 h 1946545"/>
              <a:gd name="connsiteX1" fmla="*/ 2027600 w 2027600"/>
              <a:gd name="connsiteY1" fmla="*/ 1946545 h 1946545"/>
              <a:gd name="connsiteX2" fmla="*/ 0 w 2027600"/>
              <a:gd name="connsiteY2" fmla="*/ 1946545 h 1946545"/>
              <a:gd name="connsiteX3" fmla="*/ 0 w 2027600"/>
              <a:gd name="connsiteY3" fmla="*/ 957534 h 1946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7600" h="1946545">
                <a:moveTo>
                  <a:pt x="2027600" y="0"/>
                </a:moveTo>
                <a:lnTo>
                  <a:pt x="2027600" y="1946545"/>
                </a:lnTo>
                <a:lnTo>
                  <a:pt x="0" y="1946545"/>
                </a:lnTo>
                <a:lnTo>
                  <a:pt x="0" y="95753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pic>
        <p:nvPicPr>
          <p:cNvPr id="3" name="Icertis Logo Positiv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487" y="6316645"/>
            <a:ext cx="869218" cy="37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066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reeform 4"/>
          <p:cNvSpPr/>
          <p:nvPr userDrawn="1"/>
        </p:nvSpPr>
        <p:spPr>
          <a:xfrm>
            <a:off x="11070194" y="5781040"/>
            <a:ext cx="1121805" cy="1076960"/>
          </a:xfrm>
          <a:custGeom>
            <a:avLst/>
            <a:gdLst>
              <a:gd name="connsiteX0" fmla="*/ 2027600 w 2027600"/>
              <a:gd name="connsiteY0" fmla="*/ 0 h 1946545"/>
              <a:gd name="connsiteX1" fmla="*/ 2027600 w 2027600"/>
              <a:gd name="connsiteY1" fmla="*/ 1946545 h 1946545"/>
              <a:gd name="connsiteX2" fmla="*/ 0 w 2027600"/>
              <a:gd name="connsiteY2" fmla="*/ 1946545 h 1946545"/>
              <a:gd name="connsiteX3" fmla="*/ 0 w 2027600"/>
              <a:gd name="connsiteY3" fmla="*/ 957534 h 1946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7600" h="1946545">
                <a:moveTo>
                  <a:pt x="2027600" y="0"/>
                </a:moveTo>
                <a:lnTo>
                  <a:pt x="2027600" y="1946545"/>
                </a:lnTo>
                <a:lnTo>
                  <a:pt x="0" y="1946545"/>
                </a:lnTo>
                <a:lnTo>
                  <a:pt x="0" y="95753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pic>
        <p:nvPicPr>
          <p:cNvPr id="6" name="Icertis Logo Positiv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487" y="6316645"/>
            <a:ext cx="869218" cy="37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111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Im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3">
            <a:extLst>
              <a:ext uri="{FF2B5EF4-FFF2-40B4-BE49-F238E27FC236}">
                <a16:creationId xmlns:a16="http://schemas.microsoft.com/office/drawing/2014/main" id="{C6EB9D30-BDF0-4169-9F2B-CCF141DD41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26CEC5C-8966-459B-A505-21DBB438E5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A64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C80A8E-CA37-42EF-A7C8-243D952A9EDE}"/>
              </a:ext>
            </a:extLst>
          </p:cNvPr>
          <p:cNvSpPr/>
          <p:nvPr userDrawn="1"/>
        </p:nvSpPr>
        <p:spPr>
          <a:xfrm>
            <a:off x="0" y="5594573"/>
            <a:ext cx="12192000" cy="12744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EA23DE-BF93-4754-A075-F4C69D316B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5825303"/>
            <a:ext cx="1464806" cy="79916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72ADA1-3088-48BA-8B78-DF8DF94D1E9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57578" y="2215785"/>
            <a:ext cx="1445006" cy="219986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0F46BDC-C8D6-4ACB-8189-485C3D7432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4629966" flipV="1">
            <a:off x="11074120" y="492841"/>
            <a:ext cx="1154447" cy="17575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2E18F-09FA-4742-96E5-4625CD931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563" y="5594573"/>
            <a:ext cx="9657541" cy="95765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2263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Im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D53FB5-CF55-4352-9A78-92DFE6A72C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26CEC5C-8966-459B-A505-21DBB438E5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A64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C80A8E-CA37-42EF-A7C8-243D952A9EDE}"/>
              </a:ext>
            </a:extLst>
          </p:cNvPr>
          <p:cNvSpPr/>
          <p:nvPr userDrawn="1"/>
        </p:nvSpPr>
        <p:spPr>
          <a:xfrm>
            <a:off x="0" y="5594573"/>
            <a:ext cx="12192000" cy="12744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EA23DE-BF93-4754-A075-F4C69D316B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5825303"/>
            <a:ext cx="1464806" cy="79916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72ADA1-3088-48BA-8B78-DF8DF94D1E9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57578" y="2215785"/>
            <a:ext cx="1445006" cy="219986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0F46BDC-C8D6-4ACB-8189-485C3D7432C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4629966" flipV="1">
            <a:off x="11074120" y="492841"/>
            <a:ext cx="1154447" cy="17575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2E18F-09FA-4742-96E5-4625CD931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563" y="5594573"/>
            <a:ext cx="9657541" cy="95765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9092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_Im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7" descr="A large city landscape&#10;&#10;Description generated with very high confidence">
            <a:extLst>
              <a:ext uri="{FF2B5EF4-FFF2-40B4-BE49-F238E27FC236}">
                <a16:creationId xmlns:a16="http://schemas.microsoft.com/office/drawing/2014/main" id="{4731C956-D3A7-45D4-91C2-097853016D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76124E2-C4FF-4564-96A3-1953B23CD2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A6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72A259-869E-4B14-966C-6A5C7A218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44574B-3E7C-4D1C-9EB4-E6A08D5B9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C3636A-14F0-4068-BC1A-0E290DD957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C5DE9-431E-4A42-BBB7-5D6CC98EC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0B9548-CC3D-4BB4-AFF6-0A019F21B2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390" y="6162283"/>
            <a:ext cx="996696" cy="543774"/>
          </a:xfrm>
          <a:prstGeom prst="rect">
            <a:avLst/>
          </a:prstGeom>
        </p:spPr>
      </p:pic>
      <p:sp>
        <p:nvSpPr>
          <p:cNvPr id="13" name="Parallelogram 12">
            <a:extLst>
              <a:ext uri="{FF2B5EF4-FFF2-40B4-BE49-F238E27FC236}">
                <a16:creationId xmlns:a16="http://schemas.microsoft.com/office/drawing/2014/main" id="{3D991D4F-F993-42EA-8C36-26E0BB5917B9}"/>
              </a:ext>
            </a:extLst>
          </p:cNvPr>
          <p:cNvSpPr/>
          <p:nvPr userDrawn="1"/>
        </p:nvSpPr>
        <p:spPr>
          <a:xfrm rot="5400000" flipV="1">
            <a:off x="-453147" y="4237353"/>
            <a:ext cx="1967239" cy="1060941"/>
          </a:xfrm>
          <a:prstGeom prst="parallelogram">
            <a:avLst>
              <a:gd name="adj" fmla="val 57061"/>
            </a:avLst>
          </a:prstGeom>
          <a:solidFill>
            <a:schemeClr val="accent5">
              <a:alpha val="20000"/>
            </a:schemeClr>
          </a:solidFill>
          <a:ln w="2146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ok"/>
              <a:ea typeface="+mn-ea"/>
              <a:cs typeface="+mn-cs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F6EC07-7B91-4133-8610-4BA1B1A8AD3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4629966" flipV="1">
            <a:off x="11157772" y="406737"/>
            <a:ext cx="1061504" cy="161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94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_Im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0">
            <a:extLst>
              <a:ext uri="{FF2B5EF4-FFF2-40B4-BE49-F238E27FC236}">
                <a16:creationId xmlns:a16="http://schemas.microsoft.com/office/drawing/2014/main" id="{1BA1F1A1-ECCF-4B15-B209-64639218ED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76124E2-C4FF-4564-96A3-1953B23CD2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A6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72A259-869E-4B14-966C-6A5C7A218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44574B-3E7C-4D1C-9EB4-E6A08D5B9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C3636A-14F0-4068-BC1A-0E290DD957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C5DE9-431E-4A42-BBB7-5D6CC98EC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0B9548-CC3D-4BB4-AFF6-0A019F21B2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390" y="6162283"/>
            <a:ext cx="996696" cy="543774"/>
          </a:xfrm>
          <a:prstGeom prst="rect">
            <a:avLst/>
          </a:prstGeom>
        </p:spPr>
      </p:pic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98B63BF-BEA5-4BF0-B0BE-EA499F753A66}"/>
              </a:ext>
            </a:extLst>
          </p:cNvPr>
          <p:cNvSpPr/>
          <p:nvPr userDrawn="1"/>
        </p:nvSpPr>
        <p:spPr>
          <a:xfrm rot="5400000" flipV="1">
            <a:off x="-453147" y="4237353"/>
            <a:ext cx="1967239" cy="1060941"/>
          </a:xfrm>
          <a:prstGeom prst="parallelogram">
            <a:avLst>
              <a:gd name="adj" fmla="val 57061"/>
            </a:avLst>
          </a:prstGeom>
          <a:solidFill>
            <a:schemeClr val="accent4">
              <a:alpha val="20000"/>
            </a:schemeClr>
          </a:solidFill>
          <a:ln w="2146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ok"/>
              <a:ea typeface="+mn-ea"/>
              <a:cs typeface="+mn-cs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6BB126A-9F1D-41A9-8B18-3FDFDC80046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4629966" flipV="1">
            <a:off x="11157771" y="791050"/>
            <a:ext cx="1061504" cy="161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325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A8B42A-6E03-4E17-91C7-240000A48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73682" cy="7531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35F3D-C1F2-41D0-9F88-9B92C704F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8573" y="1211434"/>
            <a:ext cx="11473682" cy="49655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DC6DE-408D-4745-9E8B-6556E38C92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85458-C320-4DBB-88BD-846BC4CDBB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7857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09589FD4-BC9B-4304-859F-E1B85F57C8CE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173" y="6163801"/>
            <a:ext cx="993913" cy="54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050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77" r:id="rId2"/>
    <p:sldLayoutId id="2147483822" r:id="rId3"/>
    <p:sldLayoutId id="2147483823" r:id="rId4"/>
    <p:sldLayoutId id="2147483700" r:id="rId5"/>
    <p:sldLayoutId id="2147483791" r:id="rId6"/>
    <p:sldLayoutId id="2147483824" r:id="rId7"/>
    <p:sldLayoutId id="2147483649" r:id="rId8"/>
    <p:sldLayoutId id="2147483780" r:id="rId9"/>
    <p:sldLayoutId id="2147483783" r:id="rId10"/>
    <p:sldLayoutId id="2147483771" r:id="rId11"/>
    <p:sldLayoutId id="2147483820" r:id="rId12"/>
    <p:sldLayoutId id="2147483774" r:id="rId13"/>
    <p:sldLayoutId id="2147483821" r:id="rId14"/>
    <p:sldLayoutId id="2147483800" r:id="rId15"/>
    <p:sldLayoutId id="2147483747" r:id="rId16"/>
    <p:sldLayoutId id="2147483813" r:id="rId17"/>
    <p:sldLayoutId id="2147483750" r:id="rId18"/>
    <p:sldLayoutId id="2147483809" r:id="rId19"/>
    <p:sldLayoutId id="2147483753" r:id="rId20"/>
    <p:sldLayoutId id="2147483814" r:id="rId21"/>
    <p:sldLayoutId id="2147483756" r:id="rId22"/>
    <p:sldLayoutId id="2147483810" r:id="rId23"/>
    <p:sldLayoutId id="2147483759" r:id="rId24"/>
    <p:sldLayoutId id="2147483815" r:id="rId25"/>
    <p:sldLayoutId id="2147483762" r:id="rId26"/>
    <p:sldLayoutId id="2147483811" r:id="rId27"/>
    <p:sldLayoutId id="2147483741" r:id="rId28"/>
    <p:sldLayoutId id="2147483816" r:id="rId29"/>
    <p:sldLayoutId id="2147483744" r:id="rId30"/>
    <p:sldLayoutId id="2147483812" r:id="rId31"/>
    <p:sldLayoutId id="2147483765" r:id="rId32"/>
    <p:sldLayoutId id="2147483768" r:id="rId33"/>
    <p:sldLayoutId id="2147483784" r:id="rId34"/>
    <p:sldLayoutId id="2147483803" r:id="rId35"/>
    <p:sldLayoutId id="2147483788" r:id="rId36"/>
    <p:sldLayoutId id="2147483805" r:id="rId37"/>
    <p:sldLayoutId id="2147483786" r:id="rId38"/>
    <p:sldLayoutId id="2147483806" r:id="rId39"/>
    <p:sldLayoutId id="2147483818" r:id="rId40"/>
    <p:sldLayoutId id="2147483817" r:id="rId41"/>
    <p:sldLayoutId id="2147483802" r:id="rId42"/>
    <p:sldLayoutId id="2147483807" r:id="rId43"/>
    <p:sldLayoutId id="2147483801" r:id="rId44"/>
    <p:sldLayoutId id="2147483775" r:id="rId45"/>
    <p:sldLayoutId id="2147483804" r:id="rId46"/>
    <p:sldLayoutId id="2147483819" r:id="rId47"/>
    <p:sldLayoutId id="2147483808" r:id="rId48"/>
    <p:sldLayoutId id="2147483792" r:id="rId49"/>
    <p:sldLayoutId id="2147483793" r:id="rId50"/>
    <p:sldLayoutId id="2147483795" r:id="rId51"/>
    <p:sldLayoutId id="2147483826" r:id="rId52"/>
    <p:sldLayoutId id="2147483827" r:id="rId53"/>
    <p:sldLayoutId id="2147483829" r:id="rId5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://innovation.uci.edu/2017/08/husky-or-wolf-using-a-black-box-learning-model-to-avoid-adoption-errors/" TargetMode="External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1">
            <a:extLst>
              <a:ext uri="{FF2B5EF4-FFF2-40B4-BE49-F238E27FC236}">
                <a16:creationId xmlns:a16="http://schemas.microsoft.com/office/drawing/2014/main" id="{A707CB23-7E66-43E3-A3E4-5D39AB117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611" y="2311161"/>
            <a:ext cx="10253708" cy="1117839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Yogesh Kulkarni</a:t>
            </a:r>
            <a:br>
              <a:rPr lang="en-US" sz="2800" dirty="0"/>
            </a:br>
            <a:r>
              <a:rPr lang="en-US" sz="2800" dirty="0"/>
              <a:t>Principal Architect – CTO Office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747F22-BB13-4D8A-996D-A1720997F5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6" name="Title 11">
            <a:extLst>
              <a:ext uri="{FF2B5EF4-FFF2-40B4-BE49-F238E27FC236}">
                <a16:creationId xmlns:a16="http://schemas.microsoft.com/office/drawing/2014/main" id="{1C84F070-4073-4A1A-8DDC-F42D7BA6A2B1}"/>
              </a:ext>
            </a:extLst>
          </p:cNvPr>
          <p:cNvSpPr txBox="1">
            <a:spLocks/>
          </p:cNvSpPr>
          <p:nvPr/>
        </p:nvSpPr>
        <p:spPr>
          <a:xfrm>
            <a:off x="1783611" y="848722"/>
            <a:ext cx="10253708" cy="1462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Explainable AI</a:t>
            </a:r>
          </a:p>
        </p:txBody>
      </p:sp>
    </p:spTree>
    <p:extLst>
      <p:ext uri="{BB962C8B-B14F-4D97-AF65-F5344CB8AC3E}">
        <p14:creationId xmlns:p14="http://schemas.microsoft.com/office/powerpoint/2010/main" val="1987960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721F0B-A29A-46AE-BC48-D25B49CFA6EF}"/>
              </a:ext>
            </a:extLst>
          </p:cNvPr>
          <p:cNvSpPr/>
          <p:nvPr/>
        </p:nvSpPr>
        <p:spPr>
          <a:xfrm>
            <a:off x="1430847" y="3044279"/>
            <a:ext cx="933030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"/>
                <a:ea typeface="+mn-ea"/>
                <a:cs typeface="+mn-cs"/>
              </a:rPr>
              <a:t>Halfway through the production …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Gotham"/>
              <a:ea typeface="+mn-ea"/>
              <a:cs typeface="+mn-cs"/>
            </a:endParaRPr>
          </a:p>
        </p:txBody>
      </p:sp>
      <p:sp>
        <p:nvSpPr>
          <p:cNvPr id="31" name="Footer Placeholder 1">
            <a:extLst>
              <a:ext uri="{FF2B5EF4-FFF2-40B4-BE49-F238E27FC236}">
                <a16:creationId xmlns:a16="http://schemas.microsoft.com/office/drawing/2014/main" id="{AFFC9D62-7FFB-4577-BBD4-CB1B7CC44433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Icertis confidential</a:t>
            </a:r>
          </a:p>
        </p:txBody>
      </p:sp>
      <p:pic>
        <p:nvPicPr>
          <p:cNvPr id="30" name="Picture 4" descr="https://icertis365.sharepoint.com/sites/DemandGeneration/Shared%20Documents/Brand/Logo/Icertis-logo_reversed_Transparent-PNG.png">
            <a:extLst>
              <a:ext uri="{FF2B5EF4-FFF2-40B4-BE49-F238E27FC236}">
                <a16:creationId xmlns:a16="http://schemas.microsoft.com/office/drawing/2014/main" id="{DE9DB14C-4B8E-4D46-87D7-958851580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85" y="6161218"/>
            <a:ext cx="1148597" cy="62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997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sample dialog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ED156-566E-4D56-AB64-F1C6E28D7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Customer: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The extractions are looking ok, but…</a:t>
            </a:r>
          </a:p>
          <a:p>
            <a:r>
              <a:rPr lang="en-US" dirty="0"/>
              <a:t>AIML team: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But??</a:t>
            </a:r>
          </a:p>
          <a:p>
            <a:r>
              <a:rPr lang="en-US" dirty="0"/>
              <a:t>Customer: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Why are you digitizing these ‘DELLA’ contracts?</a:t>
            </a:r>
          </a:p>
          <a:p>
            <a:r>
              <a:rPr lang="en-US" dirty="0"/>
              <a:t>AIML team: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Meaning?</a:t>
            </a:r>
          </a:p>
          <a:p>
            <a:r>
              <a:rPr lang="en-US" dirty="0"/>
              <a:t>Customer: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You should not digitize contracts having ‘DELLA Corporation’ in the footer.</a:t>
            </a:r>
          </a:p>
          <a:p>
            <a:r>
              <a:rPr lang="en-US" dirty="0"/>
              <a:t>AIML team: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But you never told us. No mention of any such rules in SOW also..</a:t>
            </a:r>
          </a:p>
          <a:p>
            <a:r>
              <a:rPr lang="en-US" dirty="0"/>
              <a:t>Customer: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We are just asking you to NOT process these, not adding to your work/scope!!</a:t>
            </a:r>
          </a:p>
          <a:p>
            <a:r>
              <a:rPr lang="en-US" dirty="0"/>
              <a:t>AIML team: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But….</a:t>
            </a:r>
          </a:p>
          <a:p>
            <a:r>
              <a:rPr lang="en-US" dirty="0"/>
              <a:t>Customer: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Shouldn’t be difficult, right? </a:t>
            </a:r>
            <a:r>
              <a:rPr lang="en-US" b="1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AI will find out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…</a:t>
            </a:r>
          </a:p>
          <a:p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477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721F0B-A29A-46AE-BC48-D25B49CFA6EF}"/>
              </a:ext>
            </a:extLst>
          </p:cNvPr>
          <p:cNvSpPr/>
          <p:nvPr/>
        </p:nvSpPr>
        <p:spPr>
          <a:xfrm>
            <a:off x="1430847" y="3044279"/>
            <a:ext cx="933030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"/>
                <a:ea typeface="+mn-ea"/>
                <a:cs typeface="+mn-cs"/>
              </a:rPr>
              <a:t>(we keep hearing…)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prstClr val="white"/>
                </a:solidFill>
                <a:latin typeface="Gotham"/>
              </a:rPr>
              <a:t>AI </a:t>
            </a:r>
            <a:r>
              <a:rPr lang="en-US" sz="4400" b="1" u="sng" dirty="0">
                <a:solidFill>
                  <a:prstClr val="white"/>
                </a:solidFill>
                <a:latin typeface="Gotham"/>
              </a:rPr>
              <a:t>will</a:t>
            </a:r>
            <a:r>
              <a:rPr lang="en-US" sz="4400" dirty="0">
                <a:solidFill>
                  <a:prstClr val="white"/>
                </a:solidFill>
                <a:latin typeface="Gotham"/>
              </a:rPr>
              <a:t> find out!!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Gotham"/>
              <a:ea typeface="+mn-ea"/>
              <a:cs typeface="+mn-cs"/>
            </a:endParaRPr>
          </a:p>
        </p:txBody>
      </p:sp>
      <p:sp>
        <p:nvSpPr>
          <p:cNvPr id="31" name="Footer Placeholder 1">
            <a:extLst>
              <a:ext uri="{FF2B5EF4-FFF2-40B4-BE49-F238E27FC236}">
                <a16:creationId xmlns:a16="http://schemas.microsoft.com/office/drawing/2014/main" id="{AFFC9D62-7FFB-4577-BBD4-CB1B7CC44433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Icertis confidential</a:t>
            </a:r>
          </a:p>
        </p:txBody>
      </p:sp>
      <p:pic>
        <p:nvPicPr>
          <p:cNvPr id="30" name="Picture 4" descr="https://icertis365.sharepoint.com/sites/DemandGeneration/Shared%20Documents/Brand/Logo/Icertis-logo_reversed_Transparent-PNG.png">
            <a:extLst>
              <a:ext uri="{FF2B5EF4-FFF2-40B4-BE49-F238E27FC236}">
                <a16:creationId xmlns:a16="http://schemas.microsoft.com/office/drawing/2014/main" id="{DE9DB14C-4B8E-4D46-87D7-958851580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85" y="6161218"/>
            <a:ext cx="1148597" cy="62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375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721F0B-A29A-46AE-BC48-D25B49CFA6EF}"/>
              </a:ext>
            </a:extLst>
          </p:cNvPr>
          <p:cNvSpPr/>
          <p:nvPr/>
        </p:nvSpPr>
        <p:spPr>
          <a:xfrm>
            <a:off x="1430847" y="3044279"/>
            <a:ext cx="933030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"/>
                <a:ea typeface="+mn-ea"/>
                <a:cs typeface="+mn-cs"/>
              </a:rPr>
              <a:t>(sometimes…)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prstClr val="white"/>
                </a:solidFill>
                <a:latin typeface="Gotham"/>
              </a:rPr>
              <a:t>AI </a:t>
            </a:r>
            <a:r>
              <a:rPr lang="en-US" sz="4400" b="1" u="sng" dirty="0">
                <a:solidFill>
                  <a:prstClr val="white"/>
                </a:solidFill>
                <a:latin typeface="Gotham"/>
              </a:rPr>
              <a:t>should</a:t>
            </a:r>
            <a:r>
              <a:rPr lang="en-US" sz="4400" dirty="0">
                <a:solidFill>
                  <a:prstClr val="white"/>
                </a:solidFill>
                <a:latin typeface="Gotham"/>
              </a:rPr>
              <a:t> find out!!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Gotham"/>
              <a:ea typeface="+mn-ea"/>
              <a:cs typeface="+mn-cs"/>
            </a:endParaRPr>
          </a:p>
        </p:txBody>
      </p:sp>
      <p:sp>
        <p:nvSpPr>
          <p:cNvPr id="31" name="Footer Placeholder 1">
            <a:extLst>
              <a:ext uri="{FF2B5EF4-FFF2-40B4-BE49-F238E27FC236}">
                <a16:creationId xmlns:a16="http://schemas.microsoft.com/office/drawing/2014/main" id="{AFFC9D62-7FFB-4577-BBD4-CB1B7CC44433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Icertis confidential</a:t>
            </a:r>
          </a:p>
        </p:txBody>
      </p:sp>
      <p:pic>
        <p:nvPicPr>
          <p:cNvPr id="30" name="Picture 4" descr="https://icertis365.sharepoint.com/sites/DemandGeneration/Shared%20Documents/Brand/Logo/Icertis-logo_reversed_Transparent-PNG.png">
            <a:extLst>
              <a:ext uri="{FF2B5EF4-FFF2-40B4-BE49-F238E27FC236}">
                <a16:creationId xmlns:a16="http://schemas.microsoft.com/office/drawing/2014/main" id="{DE9DB14C-4B8E-4D46-87D7-958851580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85" y="6161218"/>
            <a:ext cx="1148597" cy="62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937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721F0B-A29A-46AE-BC48-D25B49CFA6EF}"/>
              </a:ext>
            </a:extLst>
          </p:cNvPr>
          <p:cNvSpPr/>
          <p:nvPr/>
        </p:nvSpPr>
        <p:spPr>
          <a:xfrm>
            <a:off x="1430847" y="3044279"/>
            <a:ext cx="933030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"/>
                <a:ea typeface="+mn-ea"/>
                <a:cs typeface="+mn-cs"/>
              </a:rPr>
              <a:t>(what if…)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prstClr val="white"/>
                </a:solidFill>
                <a:latin typeface="Gotham"/>
              </a:rPr>
              <a:t>AI </a:t>
            </a:r>
            <a:r>
              <a:rPr lang="en-US" sz="4400" b="1" u="sng" dirty="0">
                <a:solidFill>
                  <a:prstClr val="white"/>
                </a:solidFill>
                <a:latin typeface="Gotham"/>
              </a:rPr>
              <a:t>can not</a:t>
            </a:r>
            <a:r>
              <a:rPr lang="en-US" sz="4400" dirty="0">
                <a:solidFill>
                  <a:prstClr val="white"/>
                </a:solidFill>
                <a:latin typeface="Gotham"/>
              </a:rPr>
              <a:t> find out!!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Gotham"/>
              <a:ea typeface="+mn-ea"/>
              <a:cs typeface="+mn-cs"/>
            </a:endParaRPr>
          </a:p>
        </p:txBody>
      </p:sp>
      <p:sp>
        <p:nvSpPr>
          <p:cNvPr id="31" name="Footer Placeholder 1">
            <a:extLst>
              <a:ext uri="{FF2B5EF4-FFF2-40B4-BE49-F238E27FC236}">
                <a16:creationId xmlns:a16="http://schemas.microsoft.com/office/drawing/2014/main" id="{AFFC9D62-7FFB-4577-BBD4-CB1B7CC44433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Icertis confidential</a:t>
            </a:r>
          </a:p>
        </p:txBody>
      </p:sp>
      <p:pic>
        <p:nvPicPr>
          <p:cNvPr id="30" name="Picture 4" descr="https://icertis365.sharepoint.com/sites/DemandGeneration/Shared%20Documents/Brand/Logo/Icertis-logo_reversed_Transparent-PNG.png">
            <a:extLst>
              <a:ext uri="{FF2B5EF4-FFF2-40B4-BE49-F238E27FC236}">
                <a16:creationId xmlns:a16="http://schemas.microsoft.com/office/drawing/2014/main" id="{DE9DB14C-4B8E-4D46-87D7-958851580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85" y="6161218"/>
            <a:ext cx="1148597" cy="62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248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721F0B-A29A-46AE-BC48-D25B49CFA6EF}"/>
              </a:ext>
            </a:extLst>
          </p:cNvPr>
          <p:cNvSpPr/>
          <p:nvPr/>
        </p:nvSpPr>
        <p:spPr>
          <a:xfrm>
            <a:off x="1430847" y="3044279"/>
            <a:ext cx="933030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"/>
                <a:ea typeface="+mn-ea"/>
                <a:cs typeface="+mn-cs"/>
              </a:rPr>
              <a:t>(and worse if …)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prstClr val="white"/>
                </a:solidFill>
                <a:latin typeface="Gotham"/>
              </a:rPr>
              <a:t>AI </a:t>
            </a:r>
            <a:r>
              <a:rPr lang="en-US" sz="4400" b="1" u="sng" dirty="0">
                <a:solidFill>
                  <a:prstClr val="white"/>
                </a:solidFill>
                <a:latin typeface="Gotham"/>
              </a:rPr>
              <a:t>finds it and finds it wrongly</a:t>
            </a:r>
            <a:r>
              <a:rPr lang="en-US" sz="4400" dirty="0">
                <a:solidFill>
                  <a:prstClr val="white"/>
                </a:solidFill>
                <a:latin typeface="Gotham"/>
              </a:rPr>
              <a:t>!!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Gotham"/>
              <a:ea typeface="+mn-ea"/>
              <a:cs typeface="+mn-cs"/>
            </a:endParaRPr>
          </a:p>
        </p:txBody>
      </p:sp>
      <p:sp>
        <p:nvSpPr>
          <p:cNvPr id="31" name="Footer Placeholder 1">
            <a:extLst>
              <a:ext uri="{FF2B5EF4-FFF2-40B4-BE49-F238E27FC236}">
                <a16:creationId xmlns:a16="http://schemas.microsoft.com/office/drawing/2014/main" id="{AFFC9D62-7FFB-4577-BBD4-CB1B7CC44433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Icertis confidential</a:t>
            </a:r>
          </a:p>
        </p:txBody>
      </p:sp>
      <p:pic>
        <p:nvPicPr>
          <p:cNvPr id="30" name="Picture 4" descr="https://icertis365.sharepoint.com/sites/DemandGeneration/Shared%20Documents/Brand/Logo/Icertis-logo_reversed_Transparent-PNG.png">
            <a:extLst>
              <a:ext uri="{FF2B5EF4-FFF2-40B4-BE49-F238E27FC236}">
                <a16:creationId xmlns:a16="http://schemas.microsoft.com/office/drawing/2014/main" id="{DE9DB14C-4B8E-4D46-87D7-958851580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85" y="6161218"/>
            <a:ext cx="1148597" cy="62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711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721F0B-A29A-46AE-BC48-D25B49CFA6EF}"/>
              </a:ext>
            </a:extLst>
          </p:cNvPr>
          <p:cNvSpPr/>
          <p:nvPr/>
        </p:nvSpPr>
        <p:spPr>
          <a:xfrm>
            <a:off x="1430847" y="3044279"/>
            <a:ext cx="933030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"/>
                <a:ea typeface="+mn-ea"/>
                <a:cs typeface="+mn-cs"/>
              </a:rPr>
              <a:t>(bottom line… we need to understand that)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prstClr val="white"/>
                </a:solidFill>
                <a:latin typeface="Gotham"/>
              </a:rPr>
              <a:t>AI </a:t>
            </a:r>
            <a:r>
              <a:rPr lang="en-US" sz="4400" b="1" u="sng" dirty="0">
                <a:solidFill>
                  <a:prstClr val="white"/>
                </a:solidFill>
                <a:latin typeface="Gotham"/>
              </a:rPr>
              <a:t>is not Magic</a:t>
            </a:r>
            <a:r>
              <a:rPr lang="en-US" sz="4400" dirty="0">
                <a:solidFill>
                  <a:prstClr val="white"/>
                </a:solidFill>
                <a:latin typeface="Gotham"/>
              </a:rPr>
              <a:t>!!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Gotham"/>
              <a:ea typeface="+mn-ea"/>
              <a:cs typeface="+mn-cs"/>
            </a:endParaRPr>
          </a:p>
        </p:txBody>
      </p:sp>
      <p:sp>
        <p:nvSpPr>
          <p:cNvPr id="31" name="Footer Placeholder 1">
            <a:extLst>
              <a:ext uri="{FF2B5EF4-FFF2-40B4-BE49-F238E27FC236}">
                <a16:creationId xmlns:a16="http://schemas.microsoft.com/office/drawing/2014/main" id="{AFFC9D62-7FFB-4577-BBD4-CB1B7CC44433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Icertis confidential</a:t>
            </a:r>
          </a:p>
        </p:txBody>
      </p:sp>
      <p:pic>
        <p:nvPicPr>
          <p:cNvPr id="30" name="Picture 4" descr="https://icertis365.sharepoint.com/sites/DemandGeneration/Shared%20Documents/Brand/Logo/Icertis-logo_reversed_Transparent-PNG.png">
            <a:extLst>
              <a:ext uri="{FF2B5EF4-FFF2-40B4-BE49-F238E27FC236}">
                <a16:creationId xmlns:a16="http://schemas.microsoft.com/office/drawing/2014/main" id="{DE9DB14C-4B8E-4D46-87D7-958851580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85" y="6161218"/>
            <a:ext cx="1148597" cy="62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749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721F0B-A29A-46AE-BC48-D25B49CFA6EF}"/>
              </a:ext>
            </a:extLst>
          </p:cNvPr>
          <p:cNvSpPr/>
          <p:nvPr/>
        </p:nvSpPr>
        <p:spPr>
          <a:xfrm>
            <a:off x="1430847" y="3044279"/>
            <a:ext cx="933030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"/>
                <a:ea typeface="+mn-ea"/>
                <a:cs typeface="+mn-cs"/>
              </a:rPr>
              <a:t>(But still, you need to explain me)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solidFill>
                  <a:prstClr val="white"/>
                </a:solidFill>
                <a:latin typeface="Gotham"/>
              </a:rPr>
              <a:t>Why AI gave this result</a:t>
            </a:r>
            <a:r>
              <a:rPr lang="en-US" sz="4400" dirty="0">
                <a:solidFill>
                  <a:prstClr val="white"/>
                </a:solidFill>
                <a:latin typeface="Gotham"/>
              </a:rPr>
              <a:t>!!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Gotham"/>
              <a:ea typeface="+mn-ea"/>
              <a:cs typeface="+mn-cs"/>
            </a:endParaRPr>
          </a:p>
        </p:txBody>
      </p:sp>
      <p:sp>
        <p:nvSpPr>
          <p:cNvPr id="31" name="Footer Placeholder 1">
            <a:extLst>
              <a:ext uri="{FF2B5EF4-FFF2-40B4-BE49-F238E27FC236}">
                <a16:creationId xmlns:a16="http://schemas.microsoft.com/office/drawing/2014/main" id="{AFFC9D62-7FFB-4577-BBD4-CB1B7CC44433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Icertis confidential</a:t>
            </a:r>
          </a:p>
        </p:txBody>
      </p:sp>
      <p:pic>
        <p:nvPicPr>
          <p:cNvPr id="30" name="Picture 4" descr="https://icertis365.sharepoint.com/sites/DemandGeneration/Shared%20Documents/Brand/Logo/Icertis-logo_reversed_Transparent-PNG.png">
            <a:extLst>
              <a:ext uri="{FF2B5EF4-FFF2-40B4-BE49-F238E27FC236}">
                <a16:creationId xmlns:a16="http://schemas.microsoft.com/office/drawing/2014/main" id="{DE9DB14C-4B8E-4D46-87D7-958851580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85" y="6161218"/>
            <a:ext cx="1148597" cy="62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625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721F0B-A29A-46AE-BC48-D25B49CFA6EF}"/>
              </a:ext>
            </a:extLst>
          </p:cNvPr>
          <p:cNvSpPr/>
          <p:nvPr/>
        </p:nvSpPr>
        <p:spPr>
          <a:xfrm>
            <a:off x="1430847" y="3044279"/>
            <a:ext cx="933030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"/>
                <a:ea typeface="+mn-ea"/>
                <a:cs typeface="+mn-cs"/>
              </a:rPr>
              <a:t>(that’s)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solidFill>
                  <a:prstClr val="white"/>
                </a:solidFill>
                <a:latin typeface="Gotham"/>
              </a:rPr>
              <a:t>Explainable AI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Gotham"/>
              <a:ea typeface="+mn-ea"/>
              <a:cs typeface="+mn-cs"/>
            </a:endParaRPr>
          </a:p>
        </p:txBody>
      </p:sp>
      <p:sp>
        <p:nvSpPr>
          <p:cNvPr id="31" name="Footer Placeholder 1">
            <a:extLst>
              <a:ext uri="{FF2B5EF4-FFF2-40B4-BE49-F238E27FC236}">
                <a16:creationId xmlns:a16="http://schemas.microsoft.com/office/drawing/2014/main" id="{AFFC9D62-7FFB-4577-BBD4-CB1B7CC44433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Icertis confidential</a:t>
            </a:r>
          </a:p>
        </p:txBody>
      </p:sp>
      <p:pic>
        <p:nvPicPr>
          <p:cNvPr id="30" name="Picture 4" descr="https://icertis365.sharepoint.com/sites/DemandGeneration/Shared%20Documents/Brand/Logo/Icertis-logo_reversed_Transparent-PNG.png">
            <a:extLst>
              <a:ext uri="{FF2B5EF4-FFF2-40B4-BE49-F238E27FC236}">
                <a16:creationId xmlns:a16="http://schemas.microsoft.com/office/drawing/2014/main" id="{DE9DB14C-4B8E-4D46-87D7-958851580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85" y="6161218"/>
            <a:ext cx="1148597" cy="62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4708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1">
            <a:extLst>
              <a:ext uri="{FF2B5EF4-FFF2-40B4-BE49-F238E27FC236}">
                <a16:creationId xmlns:a16="http://schemas.microsoft.com/office/drawing/2014/main" id="{AFFC9D62-7FFB-4577-BBD4-CB1B7CC44433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Icertis confidential</a:t>
            </a:r>
          </a:p>
        </p:txBody>
      </p:sp>
      <p:pic>
        <p:nvPicPr>
          <p:cNvPr id="30" name="Picture 4" descr="https://icertis365.sharepoint.com/sites/DemandGeneration/Shared%20Documents/Brand/Logo/Icertis-logo_reversed_Transparent-PNG.png">
            <a:extLst>
              <a:ext uri="{FF2B5EF4-FFF2-40B4-BE49-F238E27FC236}">
                <a16:creationId xmlns:a16="http://schemas.microsoft.com/office/drawing/2014/main" id="{DE9DB14C-4B8E-4D46-87D7-958851580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85" y="6161218"/>
            <a:ext cx="1148597" cy="62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20F66B5-0E5C-4301-956F-0252FDD75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Explainable AI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F235F5-9F89-45DC-ACA1-128774C68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Explainable AI is essential for customers to understand and trust the decisions by AI.</a:t>
            </a:r>
          </a:p>
          <a:p>
            <a:r>
              <a:rPr lang="en-US" sz="2000" dirty="0"/>
              <a:t>(Explainable AI in Industry, KDD 2019 </a:t>
            </a:r>
            <a:r>
              <a:rPr lang="en-US" sz="2000" dirty="0" err="1"/>
              <a:t>Tutorial,Sahin</a:t>
            </a:r>
            <a:r>
              <a:rPr lang="en-US" sz="2000" dirty="0"/>
              <a:t> </a:t>
            </a:r>
            <a:r>
              <a:rPr lang="en-US" sz="2000" dirty="0" err="1"/>
              <a:t>Cem</a:t>
            </a:r>
            <a:r>
              <a:rPr lang="en-US" sz="2000" dirty="0"/>
              <a:t> </a:t>
            </a:r>
            <a:r>
              <a:rPr lang="en-US" sz="2000" dirty="0" err="1"/>
              <a:t>Geyik</a:t>
            </a:r>
            <a:r>
              <a:rPr lang="en-US" sz="2000" dirty="0"/>
              <a:t>, </a:t>
            </a:r>
            <a:r>
              <a:rPr lang="en-US" sz="2000" dirty="0" err="1"/>
              <a:t>Krishnaram</a:t>
            </a:r>
            <a:r>
              <a:rPr lang="en-US" sz="2000" dirty="0"/>
              <a:t> </a:t>
            </a:r>
            <a:r>
              <a:rPr lang="en-US" sz="2000" dirty="0" err="1"/>
              <a:t>Kenthapadi</a:t>
            </a:r>
            <a:r>
              <a:rPr lang="en-US" sz="2000" dirty="0"/>
              <a:t> &amp; Varun </a:t>
            </a:r>
            <a:r>
              <a:rPr lang="en-US" sz="2000" dirty="0" err="1"/>
              <a:t>Mithal</a:t>
            </a:r>
            <a:r>
              <a:rPr lang="en-US" sz="2000" dirty="0"/>
              <a:t> 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7010A6-079D-4FDD-9F90-3DF242692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83" y="1297635"/>
            <a:ext cx="104775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45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6EB13-4367-4ACD-B442-D6BBD59C0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do in AIML team …</a:t>
            </a:r>
          </a:p>
        </p:txBody>
      </p:sp>
    </p:spTree>
    <p:extLst>
      <p:ext uri="{BB962C8B-B14F-4D97-AF65-F5344CB8AC3E}">
        <p14:creationId xmlns:p14="http://schemas.microsoft.com/office/powerpoint/2010/main" val="1988487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1">
            <a:extLst>
              <a:ext uri="{FF2B5EF4-FFF2-40B4-BE49-F238E27FC236}">
                <a16:creationId xmlns:a16="http://schemas.microsoft.com/office/drawing/2014/main" id="{AFFC9D62-7FFB-4577-BBD4-CB1B7CC44433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Icertis confidential</a:t>
            </a:r>
          </a:p>
        </p:txBody>
      </p:sp>
      <p:pic>
        <p:nvPicPr>
          <p:cNvPr id="30" name="Picture 4" descr="https://icertis365.sharepoint.com/sites/DemandGeneration/Shared%20Documents/Brand/Logo/Icertis-logo_reversed_Transparent-PNG.png">
            <a:extLst>
              <a:ext uri="{FF2B5EF4-FFF2-40B4-BE49-F238E27FC236}">
                <a16:creationId xmlns:a16="http://schemas.microsoft.com/office/drawing/2014/main" id="{DE9DB14C-4B8E-4D46-87D7-958851580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85" y="6161218"/>
            <a:ext cx="1148597" cy="62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20F66B5-0E5C-4301-956F-0252FDD75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Wrong decisions: Costly and dangerous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F235F5-9F89-45DC-ACA1-128774C68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000" dirty="0"/>
          </a:p>
          <a:p>
            <a:r>
              <a:rPr lang="en-US" sz="2000" dirty="0"/>
              <a:t>(Credit: </a:t>
            </a:r>
            <a:r>
              <a:rPr lang="en-US" sz="2000" dirty="0" err="1"/>
              <a:t>Samek</a:t>
            </a:r>
            <a:r>
              <a:rPr lang="en-US" sz="2000" dirty="0"/>
              <a:t>, Binder, Tutorial on Interpretable ML, MICCAI’18)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37EB79-B6EE-4ACE-A701-F90E6B1DE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50" y="1305430"/>
            <a:ext cx="100203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568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EA23E7E-15DA-4EB0-9829-AB43D8061B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22C802-E350-4F2B-A46E-26694843EA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9F3AB0-3FB6-492A-8EF0-0A87BE73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missed!!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2711D7-D427-4D95-AA4E-ADC853DB2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1211434"/>
            <a:ext cx="6581027" cy="4965529"/>
          </a:xfrm>
        </p:spPr>
        <p:txBody>
          <a:bodyPr/>
          <a:lstStyle/>
          <a:p>
            <a:r>
              <a:rPr lang="en-US" dirty="0"/>
              <a:t>Dog vs Wolf classifier</a:t>
            </a:r>
          </a:p>
          <a:p>
            <a:r>
              <a:rPr lang="en-US" dirty="0"/>
              <a:t>Instead of animal body features it started detecting based on ‘presence of snow’.</a:t>
            </a:r>
          </a:p>
          <a:p>
            <a:endParaRPr lang="en-US" dirty="0"/>
          </a:p>
          <a:p>
            <a:r>
              <a:rPr lang="en-US" dirty="0"/>
              <a:t>So Siberian Husky (a dog) got classified as Wolf.</a:t>
            </a:r>
          </a:p>
          <a:p>
            <a:r>
              <a:rPr lang="en-US" dirty="0"/>
              <a:t>Training data of wolves was with snow landscapes.</a:t>
            </a:r>
          </a:p>
          <a:p>
            <a:endParaRPr lang="en-US" dirty="0"/>
          </a:p>
          <a:p>
            <a:endParaRPr lang="en-US" dirty="0"/>
          </a:p>
          <a:p>
            <a:r>
              <a:rPr lang="en-IN" dirty="0">
                <a:hlinkClick r:id="rId2"/>
              </a:rPr>
              <a:t>http://innovation.uci.edu/2017/08/husky-or-wolf-using-a-black-box-learning-model-to-avoid-adoption-errors/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7F0BB6-553F-4E1D-9DFD-895F62743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863" y="1500187"/>
            <a:ext cx="4029075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135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721F0B-A29A-46AE-BC48-D25B49CFA6EF}"/>
              </a:ext>
            </a:extLst>
          </p:cNvPr>
          <p:cNvSpPr/>
          <p:nvPr/>
        </p:nvSpPr>
        <p:spPr>
          <a:xfrm>
            <a:off x="1430847" y="3044279"/>
            <a:ext cx="933030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solidFill>
                  <a:prstClr val="white"/>
                </a:solidFill>
                <a:latin typeface="Gotham"/>
              </a:rPr>
              <a:t>-- “AI can make decisions better, but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solidFill>
                  <a:prstClr val="white"/>
                </a:solidFill>
                <a:latin typeface="Gotham"/>
              </a:rPr>
              <a:t>Can it make better decisions”--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Gotham"/>
              <a:ea typeface="+mn-ea"/>
              <a:cs typeface="+mn-cs"/>
            </a:endParaRPr>
          </a:p>
        </p:txBody>
      </p:sp>
      <p:sp>
        <p:nvSpPr>
          <p:cNvPr id="31" name="Footer Placeholder 1">
            <a:extLst>
              <a:ext uri="{FF2B5EF4-FFF2-40B4-BE49-F238E27FC236}">
                <a16:creationId xmlns:a16="http://schemas.microsoft.com/office/drawing/2014/main" id="{AFFC9D62-7FFB-4577-BBD4-CB1B7CC44433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Icertis confidential</a:t>
            </a:r>
          </a:p>
        </p:txBody>
      </p:sp>
      <p:pic>
        <p:nvPicPr>
          <p:cNvPr id="30" name="Picture 4" descr="https://icertis365.sharepoint.com/sites/DemandGeneration/Shared%20Documents/Brand/Logo/Icertis-logo_reversed_Transparent-PNG.png">
            <a:extLst>
              <a:ext uri="{FF2B5EF4-FFF2-40B4-BE49-F238E27FC236}">
                <a16:creationId xmlns:a16="http://schemas.microsoft.com/office/drawing/2014/main" id="{DE9DB14C-4B8E-4D46-87D7-958851580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85" y="6161218"/>
            <a:ext cx="1148597" cy="62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362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CA042A-01C7-4E36-9F80-3A1BF7A7C4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AC86D5-9305-4A4B-BB54-1C73B1146F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3BF595-C4E9-4BE9-A084-7A2BAA2C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AI as Black Box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7093F9-554E-4358-9DB0-F93FCC8F3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did the AI system do that?</a:t>
            </a:r>
          </a:p>
          <a:p>
            <a:r>
              <a:rPr lang="en-US" dirty="0"/>
              <a:t>Why didn’t the AI system do something else?</a:t>
            </a:r>
          </a:p>
          <a:p>
            <a:r>
              <a:rPr lang="en-US" dirty="0"/>
              <a:t>When did the AI system succeed?</a:t>
            </a:r>
          </a:p>
          <a:p>
            <a:r>
              <a:rPr lang="en-US" dirty="0"/>
              <a:t>When did the AI system fail?</a:t>
            </a:r>
          </a:p>
          <a:p>
            <a:r>
              <a:rPr lang="en-US" dirty="0"/>
              <a:t>When does the AI system give enough confidence in the decision that you can trust it?</a:t>
            </a:r>
          </a:p>
          <a:p>
            <a:r>
              <a:rPr lang="en-US" dirty="0"/>
              <a:t>How can the AI system correct an error?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7D02F78-CC9C-4952-A4A7-D2EB3567DD4F}"/>
              </a:ext>
            </a:extLst>
          </p:cNvPr>
          <p:cNvSpPr txBox="1">
            <a:spLocks/>
          </p:cNvSpPr>
          <p:nvPr/>
        </p:nvSpPr>
        <p:spPr>
          <a:xfrm>
            <a:off x="378573" y="5434902"/>
            <a:ext cx="11473682" cy="7531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Explainable AI (XAI) – A Perspective, Saurabh Kaushik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78427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7EFFF-3F85-47ED-B125-60641688A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Explainable AI</a:t>
            </a:r>
          </a:p>
        </p:txBody>
      </p:sp>
    </p:spTree>
    <p:extLst>
      <p:ext uri="{BB962C8B-B14F-4D97-AF65-F5344CB8AC3E}">
        <p14:creationId xmlns:p14="http://schemas.microsoft.com/office/powerpoint/2010/main" val="2988254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CA042A-01C7-4E36-9F80-3A1BF7A7C4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AC86D5-9305-4A4B-BB54-1C73B1146F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3BF595-C4E9-4BE9-A084-7A2BAA2C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Three Key Pillars of Explainable AI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7093F9-554E-4358-9DB0-F93FCC8F3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Reasonable AI: The ability to understand the reasoning behind each individual prediction</a:t>
            </a:r>
          </a:p>
          <a:p>
            <a:r>
              <a:rPr lang="en-US" dirty="0"/>
              <a:t>Traceable AI: The ability to trace prediction process from algorithm to data. </a:t>
            </a:r>
          </a:p>
          <a:p>
            <a:r>
              <a:rPr lang="en-US" dirty="0"/>
              <a:t>Understandable AI: The ability to fully understand the AI decision-making is based</a:t>
            </a:r>
          </a:p>
          <a:p>
            <a:endParaRPr lang="en-US" dirty="0"/>
          </a:p>
          <a:p>
            <a:r>
              <a:rPr lang="en-US" dirty="0"/>
              <a:t>“Right to Explanation” – GDPR </a:t>
            </a:r>
          </a:p>
          <a:p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7D02F78-CC9C-4952-A4A7-D2EB3567DD4F}"/>
              </a:ext>
            </a:extLst>
          </p:cNvPr>
          <p:cNvSpPr txBox="1">
            <a:spLocks/>
          </p:cNvSpPr>
          <p:nvPr/>
        </p:nvSpPr>
        <p:spPr>
          <a:xfrm>
            <a:off x="378573" y="5434902"/>
            <a:ext cx="11473682" cy="7531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Explainable AI (XAI) – A Perspective, Saurabh Kaushik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91379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CA042A-01C7-4E36-9F80-3A1BF7A7C4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AC86D5-9305-4A4B-BB54-1C73B1146F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3BF595-C4E9-4BE9-A084-7A2BAA2C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Achieving Explainable AI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7093F9-554E-4358-9DB0-F93FCC8F3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1211434"/>
            <a:ext cx="4587127" cy="4965529"/>
          </a:xfrm>
        </p:spPr>
        <p:txBody>
          <a:bodyPr/>
          <a:lstStyle/>
          <a:p>
            <a:r>
              <a:rPr lang="en-US" sz="3200" dirty="0"/>
              <a:t>Prediction explanations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Important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Features weights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Decision tree plotting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endParaRPr lang="en-US" sz="3200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7D02F78-CC9C-4952-A4A7-D2EB3567DD4F}"/>
              </a:ext>
            </a:extLst>
          </p:cNvPr>
          <p:cNvSpPr txBox="1">
            <a:spLocks/>
          </p:cNvSpPr>
          <p:nvPr/>
        </p:nvSpPr>
        <p:spPr>
          <a:xfrm>
            <a:off x="499223" y="5588227"/>
            <a:ext cx="9641727" cy="4579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Explainable AI in Industry, KDD 2019 </a:t>
            </a:r>
            <a:r>
              <a:rPr lang="en-US" sz="1600" dirty="0" err="1"/>
              <a:t>Tutorial,Sahin</a:t>
            </a:r>
            <a:r>
              <a:rPr lang="en-US" sz="1600" dirty="0"/>
              <a:t> </a:t>
            </a:r>
            <a:r>
              <a:rPr lang="en-US" sz="1600" dirty="0" err="1"/>
              <a:t>Cem</a:t>
            </a:r>
            <a:r>
              <a:rPr lang="en-US" sz="1600" dirty="0"/>
              <a:t> </a:t>
            </a:r>
            <a:r>
              <a:rPr lang="en-US" sz="1600" dirty="0" err="1"/>
              <a:t>Geyik</a:t>
            </a:r>
            <a:r>
              <a:rPr lang="en-US" sz="1600" dirty="0"/>
              <a:t>, </a:t>
            </a:r>
            <a:r>
              <a:rPr lang="en-US" sz="1600" dirty="0" err="1"/>
              <a:t>Krishnaram</a:t>
            </a:r>
            <a:r>
              <a:rPr lang="en-US" sz="1600" dirty="0"/>
              <a:t> </a:t>
            </a:r>
            <a:r>
              <a:rPr lang="en-US" sz="1600" dirty="0" err="1"/>
              <a:t>Kenthapadi</a:t>
            </a:r>
            <a:r>
              <a:rPr lang="en-US" sz="1600" dirty="0"/>
              <a:t> &amp; Varun </a:t>
            </a:r>
            <a:r>
              <a:rPr lang="en-US" sz="1600" dirty="0" err="1"/>
              <a:t>Mithal</a:t>
            </a:r>
            <a:endParaRPr lang="en-US" sz="1600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223A576C-FEBE-455D-BD08-428442DBE23C}"/>
              </a:ext>
            </a:extLst>
          </p:cNvPr>
          <p:cNvSpPr txBox="1">
            <a:spLocks/>
          </p:cNvSpPr>
          <p:nvPr/>
        </p:nvSpPr>
        <p:spPr>
          <a:xfrm>
            <a:off x="5674473" y="1118248"/>
            <a:ext cx="4587127" cy="49655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603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7388" indent="-227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14400" indent="-227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Build an interpretable model using libraries like LIME, SHAP, etc.</a:t>
            </a:r>
          </a:p>
          <a:p>
            <a:endParaRPr lang="en-US"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93546A-B136-4B19-AF81-722AAD898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367" y="2834621"/>
            <a:ext cx="5113338" cy="229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87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721F0B-A29A-46AE-BC48-D25B49CFA6EF}"/>
              </a:ext>
            </a:extLst>
          </p:cNvPr>
          <p:cNvSpPr/>
          <p:nvPr/>
        </p:nvSpPr>
        <p:spPr>
          <a:xfrm>
            <a:off x="1163782" y="1596479"/>
            <a:ext cx="10164253" cy="4124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defRPr/>
            </a:pPr>
            <a:r>
              <a:rPr lang="en-US" sz="4400" b="1" dirty="0">
                <a:solidFill>
                  <a:prstClr val="white"/>
                </a:solidFill>
                <a:latin typeface="Gotham"/>
              </a:rPr>
              <a:t>“Interpretability is the degree to which a human can </a:t>
            </a:r>
          </a:p>
          <a:p>
            <a:pPr lvl="0" algn="ctr" fontAlgn="base">
              <a:defRPr/>
            </a:pPr>
            <a:r>
              <a:rPr lang="en-US" sz="4400" b="1" dirty="0">
                <a:solidFill>
                  <a:prstClr val="white"/>
                </a:solidFill>
                <a:latin typeface="Gotham"/>
              </a:rPr>
              <a:t>understand the cause of a decision.”</a:t>
            </a:r>
          </a:p>
          <a:p>
            <a:pPr lvl="0" algn="ctr" fontAlgn="base">
              <a:defRPr/>
            </a:pPr>
            <a:endParaRPr lang="en-US" sz="4400" b="1" dirty="0">
              <a:solidFill>
                <a:prstClr val="white"/>
              </a:solidFill>
              <a:latin typeface="Gotham"/>
            </a:endParaRPr>
          </a:p>
          <a:p>
            <a:pPr algn="ctr" fontAlgn="base">
              <a:defRPr/>
            </a:pPr>
            <a:r>
              <a:rPr lang="en-US" sz="2000" dirty="0">
                <a:solidFill>
                  <a:prstClr val="white"/>
                </a:solidFill>
                <a:latin typeface="Gotham"/>
              </a:rPr>
              <a:t>(Miller, Tim. 2017. “Explanation in Artificial Intelligence: Insights from the Social Sciences.”)</a:t>
            </a:r>
          </a:p>
          <a:p>
            <a:pPr lvl="0" algn="ctr" fontAlgn="base">
              <a:defRPr/>
            </a:pP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Gotham"/>
              <a:ea typeface="+mn-ea"/>
              <a:cs typeface="+mn-cs"/>
            </a:endParaRPr>
          </a:p>
        </p:txBody>
      </p:sp>
      <p:sp>
        <p:nvSpPr>
          <p:cNvPr id="31" name="Footer Placeholder 1">
            <a:extLst>
              <a:ext uri="{FF2B5EF4-FFF2-40B4-BE49-F238E27FC236}">
                <a16:creationId xmlns:a16="http://schemas.microsoft.com/office/drawing/2014/main" id="{AFFC9D62-7FFB-4577-BBD4-CB1B7CC44433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Icertis confidential</a:t>
            </a:r>
          </a:p>
        </p:txBody>
      </p:sp>
      <p:pic>
        <p:nvPicPr>
          <p:cNvPr id="30" name="Picture 4" descr="https://icertis365.sharepoint.com/sites/DemandGeneration/Shared%20Documents/Brand/Logo/Icertis-logo_reversed_Transparent-PNG.png">
            <a:extLst>
              <a:ext uri="{FF2B5EF4-FFF2-40B4-BE49-F238E27FC236}">
                <a16:creationId xmlns:a16="http://schemas.microsoft.com/office/drawing/2014/main" id="{DE9DB14C-4B8E-4D46-87D7-958851580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85" y="6161218"/>
            <a:ext cx="1148597" cy="62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4128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7EFFF-3F85-47ED-B125-60641688A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What (exactly) is AI?</a:t>
            </a:r>
          </a:p>
        </p:txBody>
      </p:sp>
    </p:spTree>
    <p:extLst>
      <p:ext uri="{BB962C8B-B14F-4D97-AF65-F5344CB8AC3E}">
        <p14:creationId xmlns:p14="http://schemas.microsoft.com/office/powerpoint/2010/main" val="2678066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721F0B-A29A-46AE-BC48-D25B49CFA6EF}"/>
              </a:ext>
            </a:extLst>
          </p:cNvPr>
          <p:cNvSpPr/>
          <p:nvPr/>
        </p:nvSpPr>
        <p:spPr>
          <a:xfrm>
            <a:off x="1013873" y="3044279"/>
            <a:ext cx="1016425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"/>
                <a:ea typeface="+mn-ea"/>
                <a:cs typeface="+mn-cs"/>
              </a:rPr>
              <a:t>(typical understanding)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solidFill>
                  <a:prstClr val="white"/>
                </a:solidFill>
                <a:latin typeface="Gotham"/>
              </a:rPr>
              <a:t>If Machines show intelligence, like Humans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solidFill>
                  <a:prstClr val="white"/>
                </a:solidFill>
                <a:latin typeface="Gotham"/>
              </a:rPr>
              <a:t>that’s AI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Gotham"/>
              <a:ea typeface="+mn-ea"/>
              <a:cs typeface="+mn-cs"/>
            </a:endParaRPr>
          </a:p>
        </p:txBody>
      </p:sp>
      <p:sp>
        <p:nvSpPr>
          <p:cNvPr id="31" name="Footer Placeholder 1">
            <a:extLst>
              <a:ext uri="{FF2B5EF4-FFF2-40B4-BE49-F238E27FC236}">
                <a16:creationId xmlns:a16="http://schemas.microsoft.com/office/drawing/2014/main" id="{AFFC9D62-7FFB-4577-BBD4-CB1B7CC44433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Icertis confidential</a:t>
            </a:r>
          </a:p>
        </p:txBody>
      </p:sp>
      <p:pic>
        <p:nvPicPr>
          <p:cNvPr id="30" name="Picture 4" descr="https://icertis365.sharepoint.com/sites/DemandGeneration/Shared%20Documents/Brand/Logo/Icertis-logo_reversed_Transparent-PNG.png">
            <a:extLst>
              <a:ext uri="{FF2B5EF4-FFF2-40B4-BE49-F238E27FC236}">
                <a16:creationId xmlns:a16="http://schemas.microsoft.com/office/drawing/2014/main" id="{DE9DB14C-4B8E-4D46-87D7-958851580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85" y="6161218"/>
            <a:ext cx="1148597" cy="62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127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ICM </a:t>
            </a:r>
            <a:r>
              <a:rPr lang="en-US" err="1"/>
              <a:t>DiscoverAI</a:t>
            </a:r>
            <a:r>
              <a:rPr lang="en-US"/>
              <a:t> App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EACA86-D9A3-4CA3-9EEC-75671003DA51}"/>
              </a:ext>
            </a:extLst>
          </p:cNvPr>
          <p:cNvSpPr/>
          <p:nvPr/>
        </p:nvSpPr>
        <p:spPr>
          <a:xfrm>
            <a:off x="427064" y="1029584"/>
            <a:ext cx="112536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>
                <a:solidFill>
                  <a:schemeClr val="bg1"/>
                </a:solidFill>
              </a:rPr>
              <a:t>AI Powered NLP &amp; Semantics Driven Clause Discovery, Deviations and Verifications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2D6644-0946-4CF0-899F-8297AD4F9C75}"/>
              </a:ext>
            </a:extLst>
          </p:cNvPr>
          <p:cNvSpPr/>
          <p:nvPr/>
        </p:nvSpPr>
        <p:spPr>
          <a:xfrm>
            <a:off x="7556367" y="1782706"/>
            <a:ext cx="4124357" cy="420513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3716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Powerful capabilities: </a:t>
            </a:r>
          </a:p>
          <a:p>
            <a:pPr marL="176213" indent="-1762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Image/PDF Conversion</a:t>
            </a:r>
          </a:p>
          <a:p>
            <a:pPr marL="176213" indent="-176213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Clause and Attribute Discovery</a:t>
            </a:r>
          </a:p>
          <a:p>
            <a:pPr marL="176213" indent="-176213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Accurate Clause Matching</a:t>
            </a:r>
          </a:p>
          <a:p>
            <a:pPr marL="176213" indent="-176213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Deviation Tracking</a:t>
            </a:r>
          </a:p>
          <a:p>
            <a:pPr marL="176213" indent="-176213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Attribute Verification</a:t>
            </a:r>
          </a:p>
          <a:p>
            <a:pPr marL="176213" indent="-176213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Driven by NLP &amp; Machine Learning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05C9B38-75C5-4014-92E3-9174CD8B8159}"/>
              </a:ext>
            </a:extLst>
          </p:cNvPr>
          <p:cNvPicPr/>
          <p:nvPr/>
        </p:nvPicPr>
        <p:blipFill rotWithShape="1">
          <a:blip r:embed="rId2"/>
          <a:srcRect r="813"/>
          <a:stretch/>
        </p:blipFill>
        <p:spPr>
          <a:xfrm>
            <a:off x="499666" y="1782706"/>
            <a:ext cx="6612285" cy="43241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188381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6F5FFE-1652-4423-B925-9F2B0DE24A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78E44D-AA8E-4DAA-BB89-0437F7C671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28F5A1-BF01-4AD1-8687-5C34132C6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888" y="1180786"/>
            <a:ext cx="8402223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4093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09FEB6-BBF9-41FC-AE74-E955F4D325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6BCD63-3017-47F0-8F48-7D0E5028F5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01B219-9302-4FA3-8223-F506A28D1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848" y="1091184"/>
            <a:ext cx="6242304" cy="467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112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769EBA-229D-4FC9-9B34-D0139E6588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90C64E-43B0-4A93-8708-C4091AA0A9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E795DB-831F-4524-A52A-19F3E2DC7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468" y="2190577"/>
            <a:ext cx="6897063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648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9FACEF-AE74-43D4-B9F9-B425AD0632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1C742F-5593-4A32-AA86-4DBEE4BC79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2C7A81DF-741A-40D9-B93E-DD9BF18616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"/>
          <a:stretch/>
        </p:blipFill>
        <p:spPr>
          <a:xfrm>
            <a:off x="1391769" y="952501"/>
            <a:ext cx="9192406" cy="386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5070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62B90D-05A7-40C9-99E2-CEAD8B22B8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EDFAC6-C0C3-458A-B8DB-8DDE6E3726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B2A61B87-8C13-443D-8B2E-83C602FED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941" y="1638050"/>
            <a:ext cx="8364117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613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267CEF-A549-4F90-94EE-D533512BE6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996321-1DB7-4AD5-AD96-6EC49991DA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8025A7F-7572-4779-A742-4080FF9CE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784" y="1185549"/>
            <a:ext cx="7754432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298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CA042A-01C7-4E36-9F80-3A1BF7A7C4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AC86D5-9305-4A4B-BB54-1C73B1146F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394530-A7BF-48A6-84E9-7D41DE80A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135" y="1550507"/>
            <a:ext cx="7719729" cy="375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180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CA042A-01C7-4E36-9F80-3A1BF7A7C4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AC86D5-9305-4A4B-BB54-1C73B1146F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3BF595-C4E9-4BE9-A084-7A2BAA2C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But…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01004AD-5347-458B-8F24-922722E44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325" y="610298"/>
            <a:ext cx="7115175" cy="482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B7D02F78-CC9C-4952-A4A7-D2EB3567DD4F}"/>
              </a:ext>
            </a:extLst>
          </p:cNvPr>
          <p:cNvSpPr txBox="1">
            <a:spLocks/>
          </p:cNvSpPr>
          <p:nvPr/>
        </p:nvSpPr>
        <p:spPr>
          <a:xfrm>
            <a:off x="378573" y="5434902"/>
            <a:ext cx="11473682" cy="7531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(</a:t>
            </a:r>
            <a:r>
              <a:rPr lang="en-US" sz="1600" dirty="0"/>
              <a:t>Application of artificial intelligence in gastroenterology, April 2019,World Journal of Gastroenterology 25(14):1666-1683</a:t>
            </a:r>
            <a:r>
              <a:rPr lang="en-US" sz="1600" b="1" dirty="0"/>
              <a:t>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543013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CA042A-01C7-4E36-9F80-3A1BF7A7C4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AC86D5-9305-4A4B-BB54-1C73B1146F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3BF595-C4E9-4BE9-A084-7A2BAA2C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Explain-ability of AI Algorithms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7093F9-554E-4358-9DB0-F93FCC8F3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Regression – Multinomial Equation can be messy </a:t>
            </a:r>
          </a:p>
          <a:p>
            <a:r>
              <a:rPr lang="en-US" dirty="0"/>
              <a:t>Random Forrest – Multiple Tree and their Data Set and Voting </a:t>
            </a:r>
          </a:p>
          <a:p>
            <a:r>
              <a:rPr lang="en-US" dirty="0"/>
              <a:t>SVM – Kernel and Data Partition effect on Feature </a:t>
            </a:r>
          </a:p>
          <a:p>
            <a:r>
              <a:rPr lang="en-US" dirty="0"/>
              <a:t>K Mean – Nature of Centroid don’t describe cluster well. </a:t>
            </a:r>
          </a:p>
          <a:p>
            <a:r>
              <a:rPr lang="en-US" dirty="0"/>
              <a:t>NN – Hidden Nodes and their way of creating features 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7D02F78-CC9C-4952-A4A7-D2EB3567DD4F}"/>
              </a:ext>
            </a:extLst>
          </p:cNvPr>
          <p:cNvSpPr txBox="1">
            <a:spLocks/>
          </p:cNvSpPr>
          <p:nvPr/>
        </p:nvSpPr>
        <p:spPr>
          <a:xfrm>
            <a:off x="378573" y="5434902"/>
            <a:ext cx="11473682" cy="7531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Explainable AI (XAI) – A Perspective, Saurabh Kaushik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795449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7EFFF-3F85-47ED-B125-60641688A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So…Finally</a:t>
            </a:r>
          </a:p>
        </p:txBody>
      </p:sp>
    </p:spTree>
    <p:extLst>
      <p:ext uri="{BB962C8B-B14F-4D97-AF65-F5344CB8AC3E}">
        <p14:creationId xmlns:p14="http://schemas.microsoft.com/office/powerpoint/2010/main" val="627671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ICM Obligation Management (AI Powered) App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EACA86-D9A3-4CA3-9EEC-75671003DA51}"/>
              </a:ext>
            </a:extLst>
          </p:cNvPr>
          <p:cNvSpPr/>
          <p:nvPr/>
        </p:nvSpPr>
        <p:spPr>
          <a:xfrm>
            <a:off x="425284" y="975585"/>
            <a:ext cx="110964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>
                <a:solidFill>
                  <a:schemeClr val="bg1"/>
                </a:solidFill>
              </a:rPr>
              <a:t>AI Powered Obligations discovery and insights into your contracts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2D6644-0946-4CF0-899F-8297AD4F9C75}"/>
              </a:ext>
            </a:extLst>
          </p:cNvPr>
          <p:cNvSpPr/>
          <p:nvPr/>
        </p:nvSpPr>
        <p:spPr>
          <a:xfrm>
            <a:off x="7994469" y="1534362"/>
            <a:ext cx="3922540" cy="468266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3716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Powerful capabilities: </a:t>
            </a:r>
          </a:p>
          <a:p>
            <a:pPr marL="176213" indent="-17621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Easy Obligation Management</a:t>
            </a:r>
          </a:p>
          <a:p>
            <a:pPr marL="176213" indent="-17621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Extract obligations &amp; Categorize them with Customer Taxonomy </a:t>
            </a:r>
          </a:p>
          <a:p>
            <a:pPr marL="176213" indent="-1762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Extract key meta data from discovered obligations, automatically</a:t>
            </a:r>
          </a:p>
          <a:p>
            <a:pPr marL="176213" indent="-1762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N">
                <a:solidFill>
                  <a:schemeClr val="bg1"/>
                </a:solidFill>
              </a:rPr>
              <a:t>Automate obligations assignment to both internal and external users</a:t>
            </a:r>
            <a:endParaRPr lang="en-US">
              <a:solidFill>
                <a:schemeClr val="bg1"/>
              </a:solidFill>
            </a:endParaRPr>
          </a:p>
          <a:p>
            <a:pPr marL="176213" indent="-1762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Take direct action based on intelligent insights</a:t>
            </a:r>
          </a:p>
          <a:p>
            <a:pPr marL="176213" indent="-1762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Reduced risks by complying with contractual obligations</a:t>
            </a: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425283" y="1534362"/>
            <a:ext cx="7125047" cy="468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2244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721F0B-A29A-46AE-BC48-D25B49CFA6EF}"/>
              </a:ext>
            </a:extLst>
          </p:cNvPr>
          <p:cNvSpPr/>
          <p:nvPr/>
        </p:nvSpPr>
        <p:spPr>
          <a:xfrm>
            <a:off x="1430847" y="3044279"/>
            <a:ext cx="933030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prstClr val="white"/>
                </a:solidFill>
                <a:latin typeface="Gotham"/>
              </a:rPr>
              <a:t>AI is just a set of algorithms,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prstClr val="white"/>
                </a:solidFill>
                <a:latin typeface="Gotham"/>
              </a:rPr>
              <a:t>which (predominantly ) work given Inputs </a:t>
            </a:r>
            <a:r>
              <a:rPr lang="en-US" sz="4400" b="1" u="sng" dirty="0">
                <a:solidFill>
                  <a:prstClr val="white"/>
                </a:solidFill>
                <a:latin typeface="Gotham"/>
              </a:rPr>
              <a:t>as well as Outputs</a:t>
            </a:r>
            <a:endParaRPr kumimoji="0" lang="en-US" sz="6600" b="1" i="0" u="sng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Gotham"/>
              <a:ea typeface="+mn-ea"/>
              <a:cs typeface="+mn-cs"/>
            </a:endParaRPr>
          </a:p>
        </p:txBody>
      </p:sp>
      <p:sp>
        <p:nvSpPr>
          <p:cNvPr id="31" name="Footer Placeholder 1">
            <a:extLst>
              <a:ext uri="{FF2B5EF4-FFF2-40B4-BE49-F238E27FC236}">
                <a16:creationId xmlns:a16="http://schemas.microsoft.com/office/drawing/2014/main" id="{AFFC9D62-7FFB-4577-BBD4-CB1B7CC44433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Icertis confidential</a:t>
            </a:r>
          </a:p>
        </p:txBody>
      </p:sp>
      <p:pic>
        <p:nvPicPr>
          <p:cNvPr id="30" name="Picture 4" descr="https://icertis365.sharepoint.com/sites/DemandGeneration/Shared%20Documents/Brand/Logo/Icertis-logo_reversed_Transparent-PNG.png">
            <a:extLst>
              <a:ext uri="{FF2B5EF4-FFF2-40B4-BE49-F238E27FC236}">
                <a16:creationId xmlns:a16="http://schemas.microsoft.com/office/drawing/2014/main" id="{DE9DB14C-4B8E-4D46-87D7-958851580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85" y="6161218"/>
            <a:ext cx="1148597" cy="62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1052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1">
            <a:extLst>
              <a:ext uri="{FF2B5EF4-FFF2-40B4-BE49-F238E27FC236}">
                <a16:creationId xmlns:a16="http://schemas.microsoft.com/office/drawing/2014/main" id="{AFFC9D62-7FFB-4577-BBD4-CB1B7CC44433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Icertis confidential</a:t>
            </a:r>
          </a:p>
        </p:txBody>
      </p:sp>
      <p:pic>
        <p:nvPicPr>
          <p:cNvPr id="30" name="Picture 4" descr="https://icertis365.sharepoint.com/sites/DemandGeneration/Shared%20Documents/Brand/Logo/Icertis-logo_reversed_Transparent-PNG.png">
            <a:extLst>
              <a:ext uri="{FF2B5EF4-FFF2-40B4-BE49-F238E27FC236}">
                <a16:creationId xmlns:a16="http://schemas.microsoft.com/office/drawing/2014/main" id="{DE9DB14C-4B8E-4D46-87D7-958851580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85" y="6161218"/>
            <a:ext cx="1148597" cy="62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CE902E8-6615-464D-A4AA-F207BE791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prstClr val="white"/>
                </a:solidFill>
                <a:latin typeface="Gotham"/>
              </a:rPr>
              <a:t>For example: to find out clause “Term”…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A91D92-67FD-4E39-9E27-DE8454B56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59" y="1509010"/>
            <a:ext cx="11473682" cy="4965529"/>
          </a:xfrm>
        </p:spPr>
        <p:txBody>
          <a:bodyPr/>
          <a:lstStyle/>
          <a:p>
            <a:r>
              <a:rPr lang="en-US" dirty="0">
                <a:solidFill>
                  <a:prstClr val="white"/>
                </a:solidFill>
                <a:latin typeface="Gotham"/>
              </a:rPr>
              <a:t>Need to supply AI algorithm with 100s/1000s of “Term” clause samples</a:t>
            </a:r>
          </a:p>
          <a:p>
            <a:r>
              <a:rPr lang="en-US" dirty="0">
                <a:solidFill>
                  <a:prstClr val="white"/>
                </a:solidFill>
                <a:latin typeface="Gotham"/>
              </a:rPr>
              <a:t>Gets trained on patterns, word frequencies, context words</a:t>
            </a:r>
          </a:p>
          <a:p>
            <a:r>
              <a:rPr lang="en-US" dirty="0">
                <a:solidFill>
                  <a:prstClr val="white"/>
                </a:solidFill>
                <a:latin typeface="Gotham"/>
              </a:rPr>
              <a:t>Stores this information as ‘model’</a:t>
            </a:r>
          </a:p>
          <a:p>
            <a:r>
              <a:rPr lang="en-US" dirty="0">
                <a:solidFill>
                  <a:prstClr val="white"/>
                </a:solidFill>
                <a:latin typeface="Gotham"/>
              </a:rPr>
              <a:t>Can be used to classify unseen clause, whether “Term” or not.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3313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1">
            <a:extLst>
              <a:ext uri="{FF2B5EF4-FFF2-40B4-BE49-F238E27FC236}">
                <a16:creationId xmlns:a16="http://schemas.microsoft.com/office/drawing/2014/main" id="{AFFC9D62-7FFB-4577-BBD4-CB1B7CC44433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Icertis confidential</a:t>
            </a:r>
          </a:p>
        </p:txBody>
      </p:sp>
      <p:pic>
        <p:nvPicPr>
          <p:cNvPr id="30" name="Picture 4" descr="https://icertis365.sharepoint.com/sites/DemandGeneration/Shared%20Documents/Brand/Logo/Icertis-logo_reversed_Transparent-PNG.png">
            <a:extLst>
              <a:ext uri="{FF2B5EF4-FFF2-40B4-BE49-F238E27FC236}">
                <a16:creationId xmlns:a16="http://schemas.microsoft.com/office/drawing/2014/main" id="{DE9DB14C-4B8E-4D46-87D7-958851580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85" y="6161218"/>
            <a:ext cx="1148597" cy="62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CE902E8-6615-464D-A4AA-F207BE791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A91D92-67FD-4E39-9E27-DE8454B56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59" y="1509010"/>
            <a:ext cx="11473682" cy="4965529"/>
          </a:xfrm>
        </p:spPr>
        <p:txBody>
          <a:bodyPr/>
          <a:lstStyle/>
          <a:p>
            <a:r>
              <a:rPr lang="en-US" dirty="0">
                <a:solidFill>
                  <a:prstClr val="white"/>
                </a:solidFill>
                <a:latin typeface="Gotham"/>
              </a:rPr>
              <a:t>If you want to find something new say “LIBOR” clause, what would be needed?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6302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1">
            <a:extLst>
              <a:ext uri="{FF2B5EF4-FFF2-40B4-BE49-F238E27FC236}">
                <a16:creationId xmlns:a16="http://schemas.microsoft.com/office/drawing/2014/main" id="{AFFC9D62-7FFB-4577-BBD4-CB1B7CC44433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Icertis confidential</a:t>
            </a:r>
          </a:p>
        </p:txBody>
      </p:sp>
      <p:pic>
        <p:nvPicPr>
          <p:cNvPr id="30" name="Picture 4" descr="https://icertis365.sharepoint.com/sites/DemandGeneration/Shared%20Documents/Brand/Logo/Icertis-logo_reversed_Transparent-PNG.png">
            <a:extLst>
              <a:ext uri="{FF2B5EF4-FFF2-40B4-BE49-F238E27FC236}">
                <a16:creationId xmlns:a16="http://schemas.microsoft.com/office/drawing/2014/main" id="{DE9DB14C-4B8E-4D46-87D7-958851580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85" y="6161218"/>
            <a:ext cx="1148597" cy="62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CE902E8-6615-464D-A4AA-F207BE791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Summarize together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A91D92-67FD-4E39-9E27-DE8454B56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59" y="1509010"/>
            <a:ext cx="11473682" cy="4965529"/>
          </a:xfrm>
        </p:spPr>
        <p:txBody>
          <a:bodyPr/>
          <a:lstStyle/>
          <a:p>
            <a:r>
              <a:rPr lang="en-US" dirty="0">
                <a:solidFill>
                  <a:prstClr val="white"/>
                </a:solidFill>
                <a:latin typeface="Gotham"/>
              </a:rPr>
              <a:t>AI-ML-DL approaches are not deterministic (but &lt;&gt;?)</a:t>
            </a:r>
          </a:p>
          <a:p>
            <a:r>
              <a:rPr lang="en-US" dirty="0">
                <a:solidFill>
                  <a:prstClr val="white"/>
                </a:solidFill>
                <a:latin typeface="Gotham"/>
              </a:rPr>
              <a:t>For good results, need good annotated data and lots of it</a:t>
            </a:r>
          </a:p>
          <a:p>
            <a:r>
              <a:rPr lang="en-US" dirty="0">
                <a:solidFill>
                  <a:prstClr val="white"/>
                </a:solidFill>
                <a:latin typeface="Gotham"/>
              </a:rPr>
              <a:t>Annotations need to be perfect (“Gold”), else Garbage-In-&lt;??-&lt;??&gt;</a:t>
            </a:r>
          </a:p>
          <a:p>
            <a:r>
              <a:rPr lang="en-US" dirty="0">
                <a:solidFill>
                  <a:prstClr val="white"/>
                </a:solidFill>
                <a:latin typeface="Gotham"/>
              </a:rPr>
              <a:t>Data should cover all possible variations</a:t>
            </a:r>
          </a:p>
          <a:p>
            <a:r>
              <a:rPr lang="en-US" dirty="0">
                <a:solidFill>
                  <a:prstClr val="white"/>
                </a:solidFill>
                <a:latin typeface="Gotham"/>
              </a:rPr>
              <a:t>AI-ML-DL just fits the data, just that, but, it does it automatically!!</a:t>
            </a:r>
          </a:p>
          <a:p>
            <a:r>
              <a:rPr lang="en-US" dirty="0">
                <a:solidFill>
                  <a:prstClr val="white"/>
                </a:solidFill>
                <a:latin typeface="Gotham"/>
              </a:rPr>
              <a:t>ML has better explain-ability than DL (why?)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447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1">
            <a:extLst>
              <a:ext uri="{FF2B5EF4-FFF2-40B4-BE49-F238E27FC236}">
                <a16:creationId xmlns:a16="http://schemas.microsoft.com/office/drawing/2014/main" id="{AFFC9D62-7FFB-4577-BBD4-CB1B7CC44433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Icertis confidential</a:t>
            </a:r>
          </a:p>
        </p:txBody>
      </p:sp>
      <p:pic>
        <p:nvPicPr>
          <p:cNvPr id="30" name="Picture 4" descr="https://icertis365.sharepoint.com/sites/DemandGeneration/Shared%20Documents/Brand/Logo/Icertis-logo_reversed_Transparent-PNG.png">
            <a:extLst>
              <a:ext uri="{FF2B5EF4-FFF2-40B4-BE49-F238E27FC236}">
                <a16:creationId xmlns:a16="http://schemas.microsoft.com/office/drawing/2014/main" id="{DE9DB14C-4B8E-4D46-87D7-958851580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85" y="6161218"/>
            <a:ext cx="1148597" cy="62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CE902E8-6615-464D-A4AA-F207BE791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Btw, thoughts to ponder on…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A91D92-67FD-4E39-9E27-DE8454B56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59" y="1509010"/>
            <a:ext cx="11473682" cy="4965529"/>
          </a:xfrm>
        </p:spPr>
        <p:txBody>
          <a:bodyPr/>
          <a:lstStyle/>
          <a:p>
            <a:r>
              <a:rPr lang="en-IN" dirty="0"/>
              <a:t>‘AI is biased’ because of it’s training/data</a:t>
            </a:r>
          </a:p>
          <a:p>
            <a:r>
              <a:rPr lang="en-IN" dirty="0">
                <a:solidFill>
                  <a:prstClr val="white"/>
                </a:solidFill>
                <a:latin typeface="Gotham"/>
              </a:rPr>
              <a:t>‘Explainable AI’ is to understand how/why it is biased</a:t>
            </a:r>
          </a:p>
          <a:p>
            <a:r>
              <a:rPr lang="en-IN" dirty="0">
                <a:solidFill>
                  <a:prstClr val="white"/>
                </a:solidFill>
                <a:latin typeface="Gotham"/>
              </a:rPr>
              <a:t>But then…</a:t>
            </a:r>
          </a:p>
          <a:p>
            <a:r>
              <a:rPr lang="en-IN" dirty="0">
                <a:solidFill>
                  <a:prstClr val="white"/>
                </a:solidFill>
                <a:latin typeface="Gotham"/>
              </a:rPr>
              <a:t>Human are biased too…</a:t>
            </a:r>
          </a:p>
          <a:p>
            <a:r>
              <a:rPr lang="en-IN" dirty="0">
                <a:solidFill>
                  <a:prstClr val="white"/>
                </a:solidFill>
                <a:latin typeface="Gotham"/>
              </a:rPr>
              <a:t>‘Explainable Humans’… the next topic for talk? Anyone?</a:t>
            </a:r>
            <a:endParaRPr lang="en-US" dirty="0">
              <a:solidFill>
                <a:prstClr val="white"/>
              </a:solidFill>
              <a:latin typeface="Gotham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5315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734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ICM </a:t>
            </a:r>
            <a:r>
              <a:rPr lang="en-US" err="1"/>
              <a:t>NegotiateAI</a:t>
            </a:r>
            <a:r>
              <a:rPr lang="en-US"/>
              <a:t> App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EACA86-D9A3-4CA3-9EEC-75671003DA51}"/>
              </a:ext>
            </a:extLst>
          </p:cNvPr>
          <p:cNvSpPr/>
          <p:nvPr/>
        </p:nvSpPr>
        <p:spPr>
          <a:xfrm>
            <a:off x="406877" y="997058"/>
            <a:ext cx="114736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AI-powered insights to optimize contract negotiation, reduce risk, and negotiate better outcomes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2D6644-0946-4CF0-899F-8297AD4F9C75}"/>
              </a:ext>
            </a:extLst>
          </p:cNvPr>
          <p:cNvSpPr/>
          <p:nvPr/>
        </p:nvSpPr>
        <p:spPr>
          <a:xfrm>
            <a:off x="7419704" y="1619549"/>
            <a:ext cx="4160408" cy="439908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3716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Powerful capabilities: </a:t>
            </a:r>
          </a:p>
          <a:p>
            <a:pPr marL="176213" indent="-176213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Automated contract discovery</a:t>
            </a:r>
          </a:p>
          <a:p>
            <a:pPr marL="176213" indent="-1762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NLP &amp; Semantics powered extractions</a:t>
            </a:r>
          </a:p>
          <a:p>
            <a:pPr marL="176213" indent="-1762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Finds similar contract and clauses</a:t>
            </a:r>
          </a:p>
          <a:p>
            <a:pPr marL="176213" indent="-1762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Highlight clause deviations to ensure compliance</a:t>
            </a:r>
          </a:p>
          <a:p>
            <a:pPr marL="176213" indent="-1762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Powerful AI-infused negotiations</a:t>
            </a:r>
          </a:p>
          <a:p>
            <a:pPr marL="176213" indent="-1762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Familiar Microsoft Experiences</a:t>
            </a:r>
          </a:p>
          <a:p>
            <a:pPr marL="176213" indent="-1762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Efficient Business Outcomes</a:t>
            </a:r>
          </a:p>
        </p:txBody>
      </p:sp>
      <p:pic>
        <p:nvPicPr>
          <p:cNvPr id="10" name="Picture 9"/>
          <p:cNvPicPr/>
          <p:nvPr/>
        </p:nvPicPr>
        <p:blipFill rotWithShape="1">
          <a:blip r:embed="rId2"/>
          <a:srcRect l="2472" t="3881" r="1981" b="5022"/>
          <a:stretch/>
        </p:blipFill>
        <p:spPr bwMode="auto">
          <a:xfrm>
            <a:off x="600891" y="1619549"/>
            <a:ext cx="6479178" cy="44024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16117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ICM </a:t>
            </a:r>
            <a:r>
              <a:rPr lang="en-US" err="1"/>
              <a:t>VisualizeAI</a:t>
            </a:r>
            <a:r>
              <a:rPr lang="en-US"/>
              <a:t> App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EACA86-D9A3-4CA3-9EEC-75671003DA51}"/>
              </a:ext>
            </a:extLst>
          </p:cNvPr>
          <p:cNvSpPr/>
          <p:nvPr/>
        </p:nvSpPr>
        <p:spPr>
          <a:xfrm>
            <a:off x="399158" y="1028231"/>
            <a:ext cx="110964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>
                <a:solidFill>
                  <a:schemeClr val="bg1"/>
                </a:solidFill>
              </a:rPr>
              <a:t>Visualize complex contract structures, relationships and connections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2D6644-0946-4CF0-899F-8297AD4F9C75}"/>
              </a:ext>
            </a:extLst>
          </p:cNvPr>
          <p:cNvSpPr/>
          <p:nvPr/>
        </p:nvSpPr>
        <p:spPr>
          <a:xfrm>
            <a:off x="7628709" y="1678747"/>
            <a:ext cx="4040778" cy="460448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3716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Powerful capabilities: </a:t>
            </a:r>
          </a:p>
          <a:p>
            <a:pPr marL="176213" indent="-17621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Unified view of Contracting Across the Organization</a:t>
            </a:r>
          </a:p>
          <a:p>
            <a:pPr marL="176213" indent="-17621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Auto discover dependencies, structures associations &amp; relationships</a:t>
            </a:r>
          </a:p>
          <a:p>
            <a:pPr marL="176213" indent="-1762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Unlock hidden contract insights, connections and get contextual views</a:t>
            </a:r>
          </a:p>
          <a:p>
            <a:pPr marL="176213" indent="-1762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Link to external data sources</a:t>
            </a:r>
          </a:p>
          <a:p>
            <a:pPr marL="176213" indent="-1762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Unprecedented insights into your entire contract portfolio</a:t>
            </a:r>
          </a:p>
          <a:p>
            <a:pPr marL="176213" indent="-1762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Take direct actions based on such intelligent insights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8EE9DB55-007D-4B04-A3CD-9A57DB3784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336"/>
          <a:stretch/>
        </p:blipFill>
        <p:spPr>
          <a:xfrm>
            <a:off x="42516" y="1488301"/>
            <a:ext cx="7664436" cy="492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57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Data Flow of Discover/Digitize AI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966329934"/>
              </p:ext>
            </p:extLst>
          </p:nvPr>
        </p:nvGraphicFramePr>
        <p:xfrm>
          <a:off x="757135" y="1118248"/>
          <a:ext cx="10716558" cy="37022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1587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Sample Digitization Project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ED156-566E-4D56-AB64-F1C6E28D7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Number of Contracts to be Digitized :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60K</a:t>
            </a:r>
          </a:p>
          <a:p>
            <a:r>
              <a:rPr lang="en-US" dirty="0"/>
              <a:t>Number of Clauses to be discovered :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32 (“Term”, “Warranty”, …)</a:t>
            </a:r>
          </a:p>
          <a:p>
            <a:r>
              <a:rPr lang="en-US" dirty="0"/>
              <a:t>Number of Attributes to be discovered: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12 (“Effective Date”, “Contract Value”,…)</a:t>
            </a:r>
          </a:p>
          <a:p>
            <a:r>
              <a:rPr lang="en-US" dirty="0"/>
              <a:t>Time :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3 months</a:t>
            </a:r>
          </a:p>
        </p:txBody>
      </p:sp>
    </p:spTree>
    <p:extLst>
      <p:ext uri="{BB962C8B-B14F-4D97-AF65-F5344CB8AC3E}">
        <p14:creationId xmlns:p14="http://schemas.microsoft.com/office/powerpoint/2010/main" val="1020631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Steps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ED156-566E-4D56-AB64-F1C6E28D7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AI Engine using annotated samples to extract attributes</a:t>
            </a:r>
          </a:p>
          <a:p>
            <a:r>
              <a:rPr lang="en-US" dirty="0"/>
              <a:t>Show results of training to the Customer and get approval</a:t>
            </a:r>
          </a:p>
          <a:p>
            <a:r>
              <a:rPr lang="en-US" dirty="0"/>
              <a:t>Start extractions (production) for all the contracts, in batches …</a:t>
            </a:r>
          </a:p>
          <a:p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908220"/>
      </p:ext>
    </p:extLst>
  </p:cSld>
  <p:clrMapOvr>
    <a:masterClrMapping/>
  </p:clrMapOvr>
</p:sld>
</file>

<file path=ppt/theme/theme1.xml><?xml version="1.0" encoding="utf-8"?>
<a:theme xmlns:a="http://schemas.openxmlformats.org/drawingml/2006/main" name="Icertis Template">
  <a:themeElements>
    <a:clrScheme name="icertis">
      <a:dk1>
        <a:srgbClr val="4D4D4D"/>
      </a:dk1>
      <a:lt1>
        <a:sysClr val="window" lastClr="FFFFFF"/>
      </a:lt1>
      <a:dk2>
        <a:srgbClr val="5A5A5A"/>
      </a:dk2>
      <a:lt2>
        <a:srgbClr val="E6E6E6"/>
      </a:lt2>
      <a:accent1>
        <a:srgbClr val="0D4780"/>
      </a:accent1>
      <a:accent2>
        <a:srgbClr val="898989"/>
      </a:accent2>
      <a:accent3>
        <a:srgbClr val="0077EB"/>
      </a:accent3>
      <a:accent4>
        <a:srgbClr val="00C650"/>
      </a:accent4>
      <a:accent5>
        <a:srgbClr val="B3CFED"/>
      </a:accent5>
      <a:accent6>
        <a:srgbClr val="5A5A64"/>
      </a:accent6>
      <a:hlink>
        <a:srgbClr val="00C650"/>
      </a:hlink>
      <a:folHlink>
        <a:srgbClr val="00C650"/>
      </a:folHlink>
    </a:clrScheme>
    <a:fontScheme name="icertis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A581711713204BB4B42CAC56BFDCFF" ma:contentTypeVersion="9" ma:contentTypeDescription="Create a new document." ma:contentTypeScope="" ma:versionID="06f196db899412b956cd76bf3ef8d26c">
  <xsd:schema xmlns:xsd="http://www.w3.org/2001/XMLSchema" xmlns:xs="http://www.w3.org/2001/XMLSchema" xmlns:p="http://schemas.microsoft.com/office/2006/metadata/properties" xmlns:ns3="346849c7-632d-415b-8e47-a826cbbf8e91" xmlns:ns4="9117fdc3-25af-49cc-907f-8c08325cfe07" targetNamespace="http://schemas.microsoft.com/office/2006/metadata/properties" ma:root="true" ma:fieldsID="4f108b20b1b76ad8ff3666efe480dd58" ns3:_="" ns4:_="">
    <xsd:import namespace="346849c7-632d-415b-8e47-a826cbbf8e91"/>
    <xsd:import namespace="9117fdc3-25af-49cc-907f-8c08325cfe0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6849c7-632d-415b-8e47-a826cbbf8e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17fdc3-25af-49cc-907f-8c08325cfe0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69D95D1-637E-4FA2-8192-EB69779F5B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46849c7-632d-415b-8e47-a826cbbf8e91"/>
    <ds:schemaRef ds:uri="9117fdc3-25af-49cc-907f-8c08325cfe0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E5BDCEB-B761-4475-BAC2-C05BD1BFBF0C}">
  <ds:schemaRefs>
    <ds:schemaRef ds:uri="9117fdc3-25af-49cc-907f-8c08325cfe07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346849c7-632d-415b-8e47-a826cbbf8e91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12BF16B-22E9-4537-8D07-EE5096F307B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1462</Words>
  <Application>Microsoft Office PowerPoint</Application>
  <PresentationFormat>Widescreen</PresentationFormat>
  <Paragraphs>284</Paragraphs>
  <Slides>45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Bold</vt:lpstr>
      <vt:lpstr>Gotham</vt:lpstr>
      <vt:lpstr>Gotham Book</vt:lpstr>
      <vt:lpstr>Icertis Template</vt:lpstr>
      <vt:lpstr>Yogesh Kulkarni Principal Architect – CTO Office</vt:lpstr>
      <vt:lpstr>What we do in AIML team …</vt:lpstr>
      <vt:lpstr>ICM DiscoverAI App</vt:lpstr>
      <vt:lpstr>ICM Obligation Management (AI Powered) App</vt:lpstr>
      <vt:lpstr>ICM NegotiateAI App</vt:lpstr>
      <vt:lpstr>ICM VisualizeAI App</vt:lpstr>
      <vt:lpstr>Overall Data Flow of Discover/Digitize AI</vt:lpstr>
      <vt:lpstr>A Sample Digitization Project …</vt:lpstr>
      <vt:lpstr>Steps …</vt:lpstr>
      <vt:lpstr>PowerPoint Presentation</vt:lpstr>
      <vt:lpstr>A sample dialog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Need for Explainable AI</vt:lpstr>
      <vt:lpstr>Wrong decisions: Costly and dangerous</vt:lpstr>
      <vt:lpstr>AI missed!!</vt:lpstr>
      <vt:lpstr>PowerPoint Presentation</vt:lpstr>
      <vt:lpstr>AI as Black Box </vt:lpstr>
      <vt:lpstr>Explainable AI</vt:lpstr>
      <vt:lpstr>Three Key Pillars of Explainable AI</vt:lpstr>
      <vt:lpstr>Achieving Explainable AI</vt:lpstr>
      <vt:lpstr>PowerPoint Presentation</vt:lpstr>
      <vt:lpstr>So, What (exactly) is AI?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But…</vt:lpstr>
      <vt:lpstr>Explain-ability of AI Algorithms</vt:lpstr>
      <vt:lpstr>So…Finally</vt:lpstr>
      <vt:lpstr>PowerPoint Presentation</vt:lpstr>
      <vt:lpstr>For example: to find out clause “Term”…</vt:lpstr>
      <vt:lpstr>Quiz</vt:lpstr>
      <vt:lpstr>Let’s Summarize together</vt:lpstr>
      <vt:lpstr>Btw, thoughts to ponder on…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</dc:title>
  <dc:creator/>
  <cp:lastModifiedBy/>
  <cp:revision>1</cp:revision>
  <dcterms:created xsi:type="dcterms:W3CDTF">2018-07-16T04:40:52Z</dcterms:created>
  <dcterms:modified xsi:type="dcterms:W3CDTF">2020-03-26T10:39:49Z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0x010100F8A581711713204BB4B42CAC56BFDCFF</vt:lpwstr>
  </property>
</Properties>
</file>